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5"/>
  </p:notesMasterIdLst>
  <p:sldIdLst>
    <p:sldId id="428" r:id="rId2"/>
    <p:sldId id="652" r:id="rId3"/>
    <p:sldId id="653" r:id="rId4"/>
    <p:sldId id="654" r:id="rId5"/>
    <p:sldId id="655" r:id="rId6"/>
    <p:sldId id="656" r:id="rId7"/>
    <p:sldId id="701" r:id="rId8"/>
    <p:sldId id="657" r:id="rId9"/>
    <p:sldId id="658" r:id="rId10"/>
    <p:sldId id="659" r:id="rId11"/>
    <p:sldId id="660" r:id="rId12"/>
    <p:sldId id="661" r:id="rId13"/>
    <p:sldId id="662" r:id="rId14"/>
    <p:sldId id="663" r:id="rId15"/>
    <p:sldId id="664" r:id="rId16"/>
    <p:sldId id="665" r:id="rId17"/>
    <p:sldId id="666" r:id="rId18"/>
    <p:sldId id="667" r:id="rId19"/>
    <p:sldId id="668" r:id="rId20"/>
    <p:sldId id="669" r:id="rId21"/>
    <p:sldId id="670" r:id="rId22"/>
    <p:sldId id="671" r:id="rId23"/>
    <p:sldId id="672" r:id="rId24"/>
    <p:sldId id="673" r:id="rId25"/>
    <p:sldId id="674" r:id="rId26"/>
    <p:sldId id="675" r:id="rId27"/>
    <p:sldId id="676" r:id="rId28"/>
    <p:sldId id="677" r:id="rId29"/>
    <p:sldId id="678" r:id="rId30"/>
    <p:sldId id="679" r:id="rId31"/>
    <p:sldId id="680" r:id="rId32"/>
    <p:sldId id="681" r:id="rId33"/>
    <p:sldId id="682" r:id="rId34"/>
    <p:sldId id="683" r:id="rId35"/>
    <p:sldId id="684" r:id="rId36"/>
    <p:sldId id="685" r:id="rId37"/>
    <p:sldId id="686" r:id="rId38"/>
    <p:sldId id="687" r:id="rId39"/>
    <p:sldId id="688" r:id="rId40"/>
    <p:sldId id="689" r:id="rId41"/>
    <p:sldId id="690" r:id="rId42"/>
    <p:sldId id="691" r:id="rId43"/>
    <p:sldId id="692" r:id="rId44"/>
    <p:sldId id="693" r:id="rId45"/>
    <p:sldId id="694" r:id="rId46"/>
    <p:sldId id="700" r:id="rId47"/>
    <p:sldId id="695" r:id="rId48"/>
    <p:sldId id="696" r:id="rId49"/>
    <p:sldId id="697" r:id="rId50"/>
    <p:sldId id="698" r:id="rId51"/>
    <p:sldId id="699" r:id="rId52"/>
    <p:sldId id="548" r:id="rId53"/>
    <p:sldId id="550" r:id="rId54"/>
    <p:sldId id="617" r:id="rId55"/>
    <p:sldId id="618" r:id="rId56"/>
    <p:sldId id="619" r:id="rId57"/>
    <p:sldId id="620" r:id="rId58"/>
    <p:sldId id="621" r:id="rId59"/>
    <p:sldId id="622" r:id="rId60"/>
    <p:sldId id="598" r:id="rId61"/>
    <p:sldId id="599" r:id="rId62"/>
    <p:sldId id="551" r:id="rId63"/>
    <p:sldId id="552" r:id="rId64"/>
    <p:sldId id="553" r:id="rId65"/>
    <p:sldId id="554" r:id="rId66"/>
    <p:sldId id="555" r:id="rId67"/>
    <p:sldId id="556" r:id="rId68"/>
    <p:sldId id="557" r:id="rId69"/>
    <p:sldId id="558" r:id="rId70"/>
    <p:sldId id="642" r:id="rId71"/>
    <p:sldId id="559" r:id="rId72"/>
    <p:sldId id="560" r:id="rId73"/>
    <p:sldId id="561" r:id="rId74"/>
    <p:sldId id="562" r:id="rId75"/>
    <p:sldId id="563" r:id="rId76"/>
    <p:sldId id="564" r:id="rId77"/>
    <p:sldId id="565" r:id="rId78"/>
    <p:sldId id="577" r:id="rId79"/>
    <p:sldId id="578" r:id="rId80"/>
    <p:sldId id="641" r:id="rId81"/>
    <p:sldId id="632" r:id="rId82"/>
    <p:sldId id="633" r:id="rId83"/>
    <p:sldId id="579" r:id="rId84"/>
    <p:sldId id="580" r:id="rId85"/>
    <p:sldId id="582" r:id="rId86"/>
    <p:sldId id="634" r:id="rId87"/>
    <p:sldId id="635" r:id="rId88"/>
    <p:sldId id="636" r:id="rId89"/>
    <p:sldId id="639" r:id="rId90"/>
    <p:sldId id="640" r:id="rId91"/>
    <p:sldId id="643" r:id="rId92"/>
    <p:sldId id="644" r:id="rId93"/>
    <p:sldId id="645" r:id="rId94"/>
    <p:sldId id="646" r:id="rId95"/>
    <p:sldId id="647" r:id="rId96"/>
    <p:sldId id="629" r:id="rId97"/>
    <p:sldId id="630" r:id="rId98"/>
    <p:sldId id="637" r:id="rId99"/>
    <p:sldId id="638" r:id="rId100"/>
    <p:sldId id="648" r:id="rId101"/>
    <p:sldId id="651" r:id="rId102"/>
    <p:sldId id="583" r:id="rId103"/>
    <p:sldId id="586" r:id="rId104"/>
    <p:sldId id="587" r:id="rId105"/>
    <p:sldId id="650" r:id="rId106"/>
    <p:sldId id="588" r:id="rId107"/>
    <p:sldId id="589" r:id="rId108"/>
    <p:sldId id="590" r:id="rId109"/>
    <p:sldId id="591" r:id="rId110"/>
    <p:sldId id="592" r:id="rId111"/>
    <p:sldId id="547" r:id="rId112"/>
    <p:sldId id="609" r:id="rId113"/>
    <p:sldId id="610" r:id="rId1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54" autoAdjust="0"/>
    <p:restoredTop sz="94660"/>
  </p:normalViewPr>
  <p:slideViewPr>
    <p:cSldViewPr>
      <p:cViewPr varScale="1">
        <p:scale>
          <a:sx n="74" d="100"/>
          <a:sy n="74" d="100"/>
        </p:scale>
        <p:origin x="120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06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6D72D0-8BBF-4786-AB3B-47B8881528F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6FC8F0-75D4-491E-B9AF-F5591AFB40F5}">
      <dgm:prSet custT="1"/>
      <dgm:spPr/>
      <dgm:t>
        <a:bodyPr/>
        <a:lstStyle/>
        <a:p>
          <a:pPr algn="ctr" rtl="1"/>
          <a:r>
            <a:rPr lang="fa-IR" sz="2800" b="1" dirty="0" smtClean="0">
              <a:cs typeface="B Nazanin" panose="00000400000000000000" pitchFamily="2" charset="-78"/>
            </a:rPr>
            <a:t>پستانی که شیر </a:t>
          </a:r>
          <a:r>
            <a:rPr lang="fa-IR" sz="2800" b="1" dirty="0" smtClean="0">
              <a:cs typeface="B Nazanin" panose="00000400000000000000" pitchFamily="2" charset="-78"/>
            </a:rPr>
            <a:t>نمی </a:t>
          </a:r>
          <a:r>
            <a:rPr lang="fa-IR" sz="2800" b="1" dirty="0" smtClean="0">
              <a:cs typeface="B Nazanin" panose="00000400000000000000" pitchFamily="2" charset="-78"/>
            </a:rPr>
            <a:t>دهد</a:t>
          </a:r>
          <a:endParaRPr lang="en-US" sz="2800" dirty="0">
            <a:cs typeface="B Nazanin" panose="00000400000000000000" pitchFamily="2" charset="-78"/>
          </a:endParaRPr>
        </a:p>
      </dgm:t>
    </dgm:pt>
    <dgm:pt modelId="{DDAD9B72-85B0-4748-9BC0-8D29A8F2EFD7}" type="parTrans" cxnId="{ACCA6960-9F0E-439A-B7CD-456B101B44DC}">
      <dgm:prSet/>
      <dgm:spPr/>
      <dgm:t>
        <a:bodyPr/>
        <a:lstStyle/>
        <a:p>
          <a:pPr algn="ctr"/>
          <a:endParaRPr lang="en-US">
            <a:cs typeface="B Nazanin" panose="00000400000000000000" pitchFamily="2" charset="-78"/>
          </a:endParaRPr>
        </a:p>
      </dgm:t>
    </dgm:pt>
    <dgm:pt modelId="{9B487C95-0411-4BF9-9E0D-305A8EE23582}" type="sibTrans" cxnId="{ACCA6960-9F0E-439A-B7CD-456B101B44DC}">
      <dgm:prSet/>
      <dgm:spPr/>
      <dgm:t>
        <a:bodyPr/>
        <a:lstStyle/>
        <a:p>
          <a:pPr algn="ctr"/>
          <a:endParaRPr lang="en-US">
            <a:cs typeface="B Nazanin" panose="00000400000000000000" pitchFamily="2" charset="-78"/>
          </a:endParaRPr>
        </a:p>
      </dgm:t>
    </dgm:pt>
    <dgm:pt modelId="{D421E8E5-0BD2-4847-8E3E-64C6508E0214}" type="pres">
      <dgm:prSet presAssocID="{856D72D0-8BBF-4786-AB3B-47B8881528F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BC0187-A5D8-4CEE-A68C-93A5B7A5FC61}" type="pres">
      <dgm:prSet presAssocID="{9B6FC8F0-75D4-491E-B9AF-F5591AFB40F5}" presName="parentText" presStyleLbl="node1" presStyleIdx="0" presStyleCnt="1" custScaleY="354147" custLinFactNeighborX="21" custLinFactNeighborY="6437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CCA6960-9F0E-439A-B7CD-456B101B44DC}" srcId="{856D72D0-8BBF-4786-AB3B-47B8881528F1}" destId="{9B6FC8F0-75D4-491E-B9AF-F5591AFB40F5}" srcOrd="0" destOrd="0" parTransId="{DDAD9B72-85B0-4748-9BC0-8D29A8F2EFD7}" sibTransId="{9B487C95-0411-4BF9-9E0D-305A8EE23582}"/>
    <dgm:cxn modelId="{1A1C354F-BE61-4A7F-AAC4-DCFB0A75CC45}" type="presOf" srcId="{9B6FC8F0-75D4-491E-B9AF-F5591AFB40F5}" destId="{45BC0187-A5D8-4CEE-A68C-93A5B7A5FC61}" srcOrd="0" destOrd="0" presId="urn:microsoft.com/office/officeart/2005/8/layout/vList2"/>
    <dgm:cxn modelId="{880FE17E-4A70-424D-A76A-C0791C942E2D}" type="presOf" srcId="{856D72D0-8BBF-4786-AB3B-47B8881528F1}" destId="{D421E8E5-0BD2-4847-8E3E-64C6508E0214}" srcOrd="0" destOrd="0" presId="urn:microsoft.com/office/officeart/2005/8/layout/vList2"/>
    <dgm:cxn modelId="{D53F8603-4BFB-40AD-A8F8-1B02B2952075}" type="presParOf" srcId="{D421E8E5-0BD2-4847-8E3E-64C6508E0214}" destId="{45BC0187-A5D8-4CEE-A68C-93A5B7A5FC6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4AB5C7-FAAA-4977-9C34-A895C7C51F8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EA0601-B80A-49B0-B21F-0AA78996BC40}">
      <dgm:prSet custT="1"/>
      <dgm:spPr/>
      <dgm:t>
        <a:bodyPr/>
        <a:lstStyle/>
        <a:p>
          <a:pPr algn="ctr" rtl="1"/>
          <a:r>
            <a:rPr lang="fa-IR" sz="2800" b="1" dirty="0" smtClean="0">
              <a:cs typeface="B Nazanin" panose="00000400000000000000" pitchFamily="2" charset="-78"/>
            </a:rPr>
            <a:t>پستانی که شیر می دهد</a:t>
          </a:r>
          <a:endParaRPr lang="en-US" sz="2800" dirty="0">
            <a:cs typeface="B Nazanin" panose="00000400000000000000" pitchFamily="2" charset="-78"/>
          </a:endParaRPr>
        </a:p>
      </dgm:t>
    </dgm:pt>
    <dgm:pt modelId="{5B93C6BB-86B2-4B5F-885C-D4E2EFBCC489}" type="parTrans" cxnId="{5AF83CE8-AD84-4BFC-8839-5EBFDF0A55BD}">
      <dgm:prSet/>
      <dgm:spPr/>
      <dgm:t>
        <a:bodyPr/>
        <a:lstStyle/>
        <a:p>
          <a:endParaRPr lang="en-US" sz="2000">
            <a:cs typeface="B Nazanin" panose="00000400000000000000" pitchFamily="2" charset="-78"/>
          </a:endParaRPr>
        </a:p>
      </dgm:t>
    </dgm:pt>
    <dgm:pt modelId="{930E31A7-5C2C-47E6-8E62-538BFF48F3F2}" type="sibTrans" cxnId="{5AF83CE8-AD84-4BFC-8839-5EBFDF0A55BD}">
      <dgm:prSet/>
      <dgm:spPr/>
      <dgm:t>
        <a:bodyPr/>
        <a:lstStyle/>
        <a:p>
          <a:endParaRPr lang="en-US" sz="2000">
            <a:cs typeface="B Nazanin" panose="00000400000000000000" pitchFamily="2" charset="-78"/>
          </a:endParaRPr>
        </a:p>
      </dgm:t>
    </dgm:pt>
    <dgm:pt modelId="{3DEB61EF-A0EC-471F-B013-36A670602229}" type="pres">
      <dgm:prSet presAssocID="{8F4AB5C7-FAAA-4977-9C34-A895C7C51F8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A3DE685-3C43-4EC3-9DCA-C61C6DEC4CEC}" type="pres">
      <dgm:prSet presAssocID="{8DEA0601-B80A-49B0-B21F-0AA78996BC40}" presName="parentText" presStyleLbl="node1" presStyleIdx="0" presStyleCnt="1" custScaleY="269759" custLinFactNeighborX="-17006" custLinFactNeighborY="-4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AF83CE8-AD84-4BFC-8839-5EBFDF0A55BD}" srcId="{8F4AB5C7-FAAA-4977-9C34-A895C7C51F82}" destId="{8DEA0601-B80A-49B0-B21F-0AA78996BC40}" srcOrd="0" destOrd="0" parTransId="{5B93C6BB-86B2-4B5F-885C-D4E2EFBCC489}" sibTransId="{930E31A7-5C2C-47E6-8E62-538BFF48F3F2}"/>
    <dgm:cxn modelId="{E14EFF40-B2A8-4D68-AFE4-6B30E7E713C5}" type="presOf" srcId="{8F4AB5C7-FAAA-4977-9C34-A895C7C51F82}" destId="{3DEB61EF-A0EC-471F-B013-36A670602229}" srcOrd="0" destOrd="0" presId="urn:microsoft.com/office/officeart/2005/8/layout/vList2"/>
    <dgm:cxn modelId="{22650B4C-059E-4AA9-AE6F-18144E558D7E}" type="presOf" srcId="{8DEA0601-B80A-49B0-B21F-0AA78996BC40}" destId="{FA3DE685-3C43-4EC3-9DCA-C61C6DEC4CEC}" srcOrd="0" destOrd="0" presId="urn:microsoft.com/office/officeart/2005/8/layout/vList2"/>
    <dgm:cxn modelId="{9D043E89-3588-402F-973F-FC05BFE8F443}" type="presParOf" srcId="{3DEB61EF-A0EC-471F-B013-36A670602229}" destId="{FA3DE685-3C43-4EC3-9DCA-C61C6DEC4CE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BC0187-A5D8-4CEE-A68C-93A5B7A5FC61}">
      <dsp:nvSpPr>
        <dsp:cNvPr id="0" name=""/>
        <dsp:cNvSpPr/>
      </dsp:nvSpPr>
      <dsp:spPr>
        <a:xfrm>
          <a:off x="0" y="980"/>
          <a:ext cx="3733800" cy="10031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b="1" kern="1200" dirty="0" smtClean="0">
              <a:cs typeface="B Nazanin" panose="00000400000000000000" pitchFamily="2" charset="-78"/>
            </a:rPr>
            <a:t>پستانی که شیر </a:t>
          </a:r>
          <a:r>
            <a:rPr lang="fa-IR" sz="2800" b="1" kern="1200" dirty="0" smtClean="0">
              <a:cs typeface="B Nazanin" panose="00000400000000000000" pitchFamily="2" charset="-78"/>
            </a:rPr>
            <a:t>نمی </a:t>
          </a:r>
          <a:r>
            <a:rPr lang="fa-IR" sz="2800" b="1" kern="1200" dirty="0" smtClean="0">
              <a:cs typeface="B Nazanin" panose="00000400000000000000" pitchFamily="2" charset="-78"/>
            </a:rPr>
            <a:t>دهد</a:t>
          </a:r>
          <a:endParaRPr lang="en-US" sz="2800" kern="1200" dirty="0">
            <a:cs typeface="B Nazanin" panose="00000400000000000000" pitchFamily="2" charset="-78"/>
          </a:endParaRPr>
        </a:p>
      </dsp:txBody>
      <dsp:txXfrm>
        <a:off x="48968" y="49948"/>
        <a:ext cx="3635864" cy="9051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3DE685-3C43-4EC3-9DCA-C61C6DEC4CEC}">
      <dsp:nvSpPr>
        <dsp:cNvPr id="0" name=""/>
        <dsp:cNvSpPr/>
      </dsp:nvSpPr>
      <dsp:spPr>
        <a:xfrm>
          <a:off x="0" y="50991"/>
          <a:ext cx="3584575" cy="11930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b="1" kern="1200" dirty="0" smtClean="0">
              <a:cs typeface="B Nazanin" panose="00000400000000000000" pitchFamily="2" charset="-78"/>
            </a:rPr>
            <a:t>پستانی که شیر می دهد</a:t>
          </a:r>
          <a:endParaRPr lang="en-US" sz="2800" kern="1200" dirty="0">
            <a:cs typeface="B Nazanin" panose="00000400000000000000" pitchFamily="2" charset="-78"/>
          </a:endParaRPr>
        </a:p>
      </dsp:txBody>
      <dsp:txXfrm>
        <a:off x="58239" y="109230"/>
        <a:ext cx="3468097" cy="10765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5F3B81-E138-46C1-8FF6-763B8072031A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F4DB77-5728-49D0-99FC-4B67ECF1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08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3CC85-22BE-401A-8C20-1D01C7E1EF1F}" type="slidenum">
              <a:rPr lang="fa-IR" smtClean="0"/>
              <a:pPr/>
              <a:t>65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95663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3CC85-22BE-401A-8C20-1D01C7E1EF1F}" type="slidenum">
              <a:rPr lang="fa-IR" smtClean="0"/>
              <a:pPr/>
              <a:t>107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59928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97654" y="4803345"/>
            <a:ext cx="5787235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950" y="388711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38647-947A-4479-B905-823411638AF0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0BC44-163F-4CFE-A256-2BF8B9D45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30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38647-947A-4479-B905-823411638AF0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0BC44-163F-4CFE-A256-2BF8B9D45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88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38647-947A-4479-B905-823411638AF0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0BC44-163F-4CFE-A256-2BF8B9D45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747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38647-947A-4479-B905-823411638AF0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0BC44-163F-4CFE-A256-2BF8B9D45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21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38647-947A-4479-B905-823411638AF0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0BC44-163F-4CFE-A256-2BF8B9D45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764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7900" y="274638"/>
            <a:ext cx="71689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38647-947A-4479-B905-823411638AF0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0BC44-163F-4CFE-A256-2BF8B9D4537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17900" y="1600200"/>
            <a:ext cx="71689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38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38647-947A-4479-B905-823411638AF0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0BC44-163F-4CFE-A256-2BF8B9D45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319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38647-947A-4479-B905-823411638AF0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0BC44-163F-4CFE-A256-2BF8B9D45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23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38647-947A-4479-B905-823411638AF0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0BC44-163F-4CFE-A256-2BF8B9D45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40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38647-947A-4479-B905-823411638AF0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0BC44-163F-4CFE-A256-2BF8B9D45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02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38647-947A-4479-B905-823411638AF0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0BC44-163F-4CFE-A256-2BF8B9D45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211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38647-947A-4479-B905-823411638AF0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0BC44-163F-4CFE-A256-2BF8B9D45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0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38647-947A-4479-B905-823411638AF0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0BC44-163F-4CFE-A256-2BF8B9D45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58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0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0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0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Gingiva" TargetMode="External"/><Relationship Id="rId2" Type="http://schemas.openxmlformats.org/officeDocument/2006/relationships/hyperlink" Target="https://en.wikipedia.org/wiki/Tongu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Valve" TargetMode="Externa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s://en.wikipedia.org/wiki/Valve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0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0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0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0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4"/>
          <p:cNvSpPr txBox="1">
            <a:spLocks noChangeArrowheads="1"/>
          </p:cNvSpPr>
          <p:nvPr/>
        </p:nvSpPr>
        <p:spPr bwMode="auto">
          <a:xfrm>
            <a:off x="508000" y="2598738"/>
            <a:ext cx="846137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dobe Garamond Pro Bold" pitchFamily="18" charset="0"/>
              </a:rPr>
              <a:t>In The Name Of God</a:t>
            </a:r>
          </a:p>
          <a:p>
            <a:pPr algn="r"/>
            <a:r>
              <a:rPr lang="en-US" sz="4000" i="1" dirty="0">
                <a:solidFill>
                  <a:srgbClr val="FFC000"/>
                </a:solidFill>
                <a:latin typeface="Forte" pitchFamily="66" charset="0"/>
              </a:rPr>
              <a:t>The </a:t>
            </a:r>
            <a:r>
              <a:rPr lang="en-US" sz="4000" i="1" dirty="0" smtClean="0">
                <a:solidFill>
                  <a:srgbClr val="FFC000"/>
                </a:solidFill>
                <a:latin typeface="Forte" pitchFamily="66" charset="0"/>
              </a:rPr>
              <a:t>compassionate, </a:t>
            </a:r>
            <a:r>
              <a:rPr lang="en-US" sz="4000" i="1" dirty="0">
                <a:solidFill>
                  <a:srgbClr val="FFC000"/>
                </a:solidFill>
                <a:latin typeface="Forte" pitchFamily="66" charset="0"/>
              </a:rPr>
              <a:t>The Merciful</a:t>
            </a:r>
          </a:p>
        </p:txBody>
      </p:sp>
    </p:spTree>
    <p:extLst>
      <p:ext uri="{BB962C8B-B14F-4D97-AF65-F5344CB8AC3E}">
        <p14:creationId xmlns:p14="http://schemas.microsoft.com/office/powerpoint/2010/main" val="30898224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95250"/>
            <a:ext cx="8896350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688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  Cup</a:t>
            </a:r>
            <a:endParaRPr lang="fa-IR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4712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/>
              <a:t>Supplemental  Nutrition System</a:t>
            </a:r>
            <a:endParaRPr lang="fa-IR" sz="240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7" b="843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399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i="1" dirty="0" smtClean="0"/>
              <a:t>SUPPLEMENTING  WHILE  BREASTFEEDING</a:t>
            </a:r>
            <a:endParaRPr lang="fa-IR" sz="32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72" y="1785926"/>
            <a:ext cx="8229600" cy="3650249"/>
          </a:xfrm>
        </p:spPr>
        <p:txBody>
          <a:bodyPr/>
          <a:lstStyle/>
          <a:p>
            <a:pPr algn="l" rtl="0"/>
            <a:r>
              <a:rPr lang="en-US" dirty="0" smtClean="0"/>
              <a:t>Lactation   aids          </a:t>
            </a:r>
            <a:r>
              <a:rPr lang="en-US" i="1" dirty="0" smtClean="0">
                <a:solidFill>
                  <a:srgbClr val="FF0000"/>
                </a:solidFill>
              </a:rPr>
              <a:t>or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Nursing  supplementer   </a:t>
            </a:r>
            <a:r>
              <a:rPr lang="en-US" i="1" dirty="0" smtClean="0">
                <a:solidFill>
                  <a:srgbClr val="FF0000"/>
                </a:solidFill>
              </a:rPr>
              <a:t>or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Supplemental  nutrition  system (SNS )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57937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i="1" dirty="0" smtClean="0"/>
              <a:t>SNS</a:t>
            </a:r>
            <a:endParaRPr lang="fa-IR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8548"/>
            <a:ext cx="8229600" cy="3777283"/>
          </a:xfrm>
        </p:spPr>
        <p:txBody>
          <a:bodyPr/>
          <a:lstStyle/>
          <a:p>
            <a:pPr algn="l" rtl="0"/>
            <a:r>
              <a:rPr lang="en-US" dirty="0" smtClean="0"/>
              <a:t>Are used to supplement baby while he/she is at the breast.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Is a device that allows a mother to </a:t>
            </a:r>
            <a:r>
              <a:rPr lang="en-US" smtClean="0"/>
              <a:t>supplement  her </a:t>
            </a:r>
            <a:r>
              <a:rPr lang="en-US" dirty="0" smtClean="0"/>
              <a:t>baby with expressed breast </a:t>
            </a:r>
            <a:r>
              <a:rPr lang="en-US" dirty="0" err="1" smtClean="0"/>
              <a:t>milk,formula</a:t>
            </a:r>
            <a:r>
              <a:rPr lang="en-US" dirty="0" smtClean="0"/>
              <a:t>,… with using a bottle &amp; tube.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73741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i="1" dirty="0" smtClean="0"/>
              <a:t>TO  USE  A  SUPPLEMENTER</a:t>
            </a:r>
            <a:endParaRPr lang="fa-IR" sz="32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930" y="1857364"/>
            <a:ext cx="8229600" cy="2524405"/>
          </a:xfrm>
        </p:spPr>
        <p:txBody>
          <a:bodyPr/>
          <a:lstStyle/>
          <a:p>
            <a:pPr algn="l" rtl="0"/>
            <a:r>
              <a:rPr lang="en-US" dirty="0" smtClean="0"/>
              <a:t>The baby must be willing and able to latch onto the breast .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02770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/>
              <a:t>Supplemental  nutrition sys. (SNS)</a:t>
            </a:r>
            <a:endParaRPr lang="fa-IR" sz="2400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" r="6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0861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SNS                                         </a:t>
            </a:r>
            <a:endParaRPr lang="fa-IR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" r="6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570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b="1" i="1" dirty="0" smtClean="0"/>
              <a:t>SNS</a:t>
            </a:r>
            <a:r>
              <a:rPr lang="fa-IR" sz="3600" b="1" i="1" dirty="0" smtClean="0"/>
              <a:t> </a:t>
            </a:r>
            <a:r>
              <a:rPr lang="en-US" sz="3600" b="1" i="1" dirty="0" smtClean="0"/>
              <a:t>INDICATIONS </a:t>
            </a:r>
            <a:endParaRPr lang="fa-IR" sz="36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228" y="1643049"/>
            <a:ext cx="8229600" cy="4214843"/>
          </a:xfrm>
        </p:spPr>
        <p:txBody>
          <a:bodyPr>
            <a:normAutofit/>
          </a:bodyPr>
          <a:lstStyle/>
          <a:p>
            <a:pPr algn="l" rtl="0"/>
            <a:r>
              <a:rPr lang="en-US" sz="2800" dirty="0" smtClean="0"/>
              <a:t>Mothers who are nursing  adopted babies .</a:t>
            </a:r>
          </a:p>
          <a:p>
            <a:pPr algn="l" rtl="0"/>
            <a:endParaRPr lang="en-US" sz="2800" dirty="0" smtClean="0"/>
          </a:p>
          <a:p>
            <a:pPr algn="l" rtl="0"/>
            <a:r>
              <a:rPr lang="en-US" sz="2800" dirty="0" smtClean="0"/>
              <a:t>Mothers who are relactating.(after a premature weaning )</a:t>
            </a:r>
          </a:p>
          <a:p>
            <a:pPr algn="l" rtl="0"/>
            <a:endParaRPr lang="en-US" sz="2800" dirty="0" smtClean="0"/>
          </a:p>
          <a:p>
            <a:pPr algn="l" rtl="0"/>
            <a:r>
              <a:rPr lang="en-US" sz="2800" dirty="0" smtClean="0"/>
              <a:t>Preterm's</a:t>
            </a:r>
          </a:p>
          <a:p>
            <a:pPr algn="l" rtl="0"/>
            <a:endParaRPr lang="en-US" sz="2800" dirty="0" smtClean="0"/>
          </a:p>
          <a:p>
            <a:pPr algn="l" rtl="0"/>
            <a:r>
              <a:rPr lang="en-US" sz="2800" dirty="0" smtClean="0"/>
              <a:t>Sucking problems </a:t>
            </a:r>
            <a:endParaRPr lang="fa-IR" sz="2800" dirty="0"/>
          </a:p>
        </p:txBody>
      </p:sp>
    </p:spTree>
    <p:extLst>
      <p:ext uri="{BB962C8B-B14F-4D97-AF65-F5344CB8AC3E}">
        <p14:creationId xmlns:p14="http://schemas.microsoft.com/office/powerpoint/2010/main" val="100350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b="1" i="1" dirty="0" smtClean="0"/>
              <a:t>HOW TO USE AN SNS</a:t>
            </a:r>
            <a:endParaRPr lang="fa-IR" sz="36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367153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dirty="0" smtClean="0"/>
              <a:t>proper latching on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Tube can be taped to moms breasts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Mom might need to hold the tube in place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If baby take longer than 20 min. for 30 ml latch on is not proper</a:t>
            </a:r>
          </a:p>
          <a:p>
            <a:pPr marL="0" indent="0" algn="l" rtl="0">
              <a:buNone/>
            </a:pPr>
            <a:endParaRPr lang="en-US" dirty="0"/>
          </a:p>
          <a:p>
            <a:pPr marL="0" indent="0" algn="l" rtl="0">
              <a:buNone/>
            </a:pPr>
            <a:endParaRPr lang="en-US" dirty="0" smtClean="0"/>
          </a:p>
          <a:p>
            <a:pPr algn="l" rtl="0"/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7911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i="1" dirty="0" smtClean="0"/>
              <a:t>SNS ADVANTAGES</a:t>
            </a:r>
            <a:endParaRPr lang="fa-IR" sz="32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 rtl="0"/>
            <a:r>
              <a:rPr lang="en-US" dirty="0" smtClean="0"/>
              <a:t>Babies are kept on the breast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Mothers learn to breastfeed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Baby is less likely to reject the breast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Moms breasts are stimulated to increase milk supply.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34841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14300"/>
            <a:ext cx="88773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466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i="1" dirty="0" smtClean="0"/>
              <a:t>OTHER  ALTERNATIVE FEEDING METHODS</a:t>
            </a:r>
            <a:endParaRPr lang="fa-IR" sz="32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/>
          <a:lstStyle/>
          <a:p>
            <a:r>
              <a:rPr lang="en-US" dirty="0" err="1" smtClean="0"/>
              <a:t>Haberman</a:t>
            </a:r>
            <a:r>
              <a:rPr lang="en-US" smtClean="0"/>
              <a:t> bottle</a:t>
            </a:r>
          </a:p>
          <a:p>
            <a:pPr algn="l" rtl="0"/>
            <a:r>
              <a:rPr lang="en-US" dirty="0" smtClean="0"/>
              <a:t>Spoon  feeding</a:t>
            </a:r>
          </a:p>
          <a:p>
            <a:pPr algn="l" rtl="0"/>
            <a:r>
              <a:rPr lang="en-US" dirty="0" smtClean="0"/>
              <a:t>Syringe  feeding</a:t>
            </a:r>
          </a:p>
          <a:p>
            <a:pPr algn="l" rtl="0"/>
            <a:r>
              <a:rPr lang="en-US" dirty="0" smtClean="0"/>
              <a:t>Eyedropper</a:t>
            </a:r>
          </a:p>
        </p:txBody>
      </p:sp>
    </p:spTree>
    <p:extLst>
      <p:ext uri="{BB962C8B-B14F-4D97-AF65-F5344CB8AC3E}">
        <p14:creationId xmlns:p14="http://schemas.microsoft.com/office/powerpoint/2010/main" val="317497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19800"/>
            <a:ext cx="9144000" cy="533400"/>
          </a:xfrm>
        </p:spPr>
        <p:txBody>
          <a:bodyPr>
            <a:normAutofit fontScale="90000"/>
          </a:bodyPr>
          <a:lstStyle/>
          <a:p>
            <a:r>
              <a:rPr lang="fa-IR" b="1" dirty="0" smtClean="0">
                <a:solidFill>
                  <a:srgbClr val="C00000"/>
                </a:solidFill>
                <a:cs typeface="B Karim" panose="00000400000000000000" pitchFamily="2" charset="-78"/>
              </a:rPr>
              <a:t>  تشکر از توجه شما</a:t>
            </a:r>
            <a:endParaRPr lang="en-US" b="1" dirty="0">
              <a:solidFill>
                <a:srgbClr val="C00000"/>
              </a:solidFill>
              <a:cs typeface="B Karim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9067800" cy="6096000"/>
          </a:xfrm>
        </p:spPr>
      </p:pic>
    </p:spTree>
    <p:extLst>
      <p:ext uri="{BB962C8B-B14F-4D97-AF65-F5344CB8AC3E}">
        <p14:creationId xmlns:p14="http://schemas.microsoft.com/office/powerpoint/2010/main" val="251728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654032"/>
          </a:xfrm>
        </p:spPr>
        <p:txBody>
          <a:bodyPr>
            <a:normAutofit fontScale="90000"/>
          </a:bodyPr>
          <a:lstStyle/>
          <a:p>
            <a:pPr algn="l"/>
            <a:r>
              <a:rPr lang="en-US" b="1" i="1" dirty="0" smtClean="0"/>
              <a:t>HABERMAN FEEDER</a:t>
            </a:r>
            <a:br>
              <a:rPr lang="en-US" b="1" i="1" dirty="0" smtClean="0"/>
            </a:b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500726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The feeder's design enables the feeder to be activated by </a:t>
            </a:r>
            <a:r>
              <a:rPr lang="en-US" dirty="0" smtClean="0">
                <a:hlinkClick r:id="rId2" tooltip="Tongue"/>
              </a:rPr>
              <a:t>tongue</a:t>
            </a:r>
            <a:r>
              <a:rPr lang="en-US" dirty="0" smtClean="0"/>
              <a:t> and </a:t>
            </a:r>
            <a:r>
              <a:rPr lang="en-US" dirty="0" smtClean="0">
                <a:hlinkClick r:id="rId3" tooltip="Gingiva"/>
              </a:rPr>
              <a:t>gum</a:t>
            </a:r>
            <a:r>
              <a:rPr lang="en-US" dirty="0" smtClean="0"/>
              <a:t> pressure, imitating the mechanics involved in breastfeeding, rather than by sucking.</a:t>
            </a:r>
          </a:p>
          <a:p>
            <a:r>
              <a:rPr lang="en-US" dirty="0" smtClean="0"/>
              <a:t> A one-way </a:t>
            </a:r>
            <a:r>
              <a:rPr lang="en-US" dirty="0" smtClean="0">
                <a:hlinkClick r:id="rId4" tooltip="Valve"/>
              </a:rPr>
              <a:t>valve</a:t>
            </a:r>
            <a:r>
              <a:rPr lang="en-US" dirty="0" smtClean="0"/>
              <a:t> separates the nipple from the bottle. Milk cannot flow back into the bottle and is replenished continuously as the baby feeds. </a:t>
            </a:r>
          </a:p>
          <a:p>
            <a:r>
              <a:rPr lang="en-US" dirty="0" smtClean="0"/>
              <a:t>A slit valve opening near the tip of the nipple shuts between jaw compressions, preventing the baby from being overwhelmed with milk. </a:t>
            </a:r>
          </a:p>
          <a:p>
            <a:r>
              <a:rPr lang="en-US" dirty="0" smtClean="0"/>
              <a:t>Stopping or reducing the flow of milk is controlled by rotation of the nipple in the baby's mouth. </a:t>
            </a:r>
          </a:p>
          <a:p>
            <a:r>
              <a:rPr lang="en-US" dirty="0" smtClean="0"/>
              <a:t>Usually the nipple is marked with lines that indicate zero flow, moderate flow, and maximum flow.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24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5429256" cy="6297634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1-Teat, inserted into the baby's mouth.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2-Teat, this part is used to gently squeeze the milk into the baby's mouth and to keep the teat filled with milk.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3-Flexible part of the </a:t>
            </a:r>
            <a:r>
              <a:rPr lang="en-US" sz="2400" dirty="0" smtClean="0">
                <a:hlinkClick r:id="rId2" tooltip="Valve"/>
              </a:rPr>
              <a:t>valve</a:t>
            </a:r>
            <a:r>
              <a:rPr lang="en-US" sz="2400" dirty="0" smtClean="0"/>
              <a:t>. 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4-Ring to keep the teat and valve.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5-Standard sized baby  bottle.</a:t>
            </a:r>
            <a:br>
              <a:rPr lang="en-US" sz="2400" dirty="0" smtClean="0"/>
            </a:br>
            <a:endParaRPr lang="en-US" sz="2400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500174"/>
            <a:ext cx="3382109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7128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04775"/>
            <a:ext cx="8886825" cy="664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928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04775"/>
            <a:ext cx="8886825" cy="664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116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00013"/>
            <a:ext cx="8886825" cy="665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818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95250"/>
            <a:ext cx="8886825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893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04775"/>
            <a:ext cx="8896350" cy="664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956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95250"/>
            <a:ext cx="8877300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13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552450"/>
            <a:ext cx="8877300" cy="575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530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00013"/>
            <a:ext cx="8886825" cy="665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152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514350"/>
            <a:ext cx="8724900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690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09538"/>
            <a:ext cx="8886825" cy="663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832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04775"/>
            <a:ext cx="8896350" cy="664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959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14300"/>
            <a:ext cx="8886825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37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00013"/>
            <a:ext cx="8877300" cy="665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111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19063"/>
            <a:ext cx="8886825" cy="661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61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14300"/>
            <a:ext cx="88773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552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19063"/>
            <a:ext cx="8896350" cy="661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924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95250"/>
            <a:ext cx="8886825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979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04775"/>
            <a:ext cx="8877300" cy="664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952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04775"/>
            <a:ext cx="8886825" cy="664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497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100013"/>
            <a:ext cx="9005887" cy="652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660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47638"/>
            <a:ext cx="8896350" cy="656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985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95250"/>
            <a:ext cx="8886825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063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00013"/>
            <a:ext cx="8886825" cy="665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17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23825"/>
            <a:ext cx="8886825" cy="661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1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09538"/>
            <a:ext cx="8886825" cy="663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00013"/>
            <a:ext cx="8886825" cy="665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887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19063"/>
            <a:ext cx="8877300" cy="661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985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09538"/>
            <a:ext cx="8858250" cy="663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870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00013"/>
            <a:ext cx="8886825" cy="665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427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28588"/>
            <a:ext cx="8877300" cy="660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562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09538"/>
            <a:ext cx="8886825" cy="663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065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09538"/>
            <a:ext cx="8896350" cy="663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09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23825"/>
            <a:ext cx="8877300" cy="661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998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09538"/>
            <a:ext cx="8896350" cy="663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965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19063"/>
            <a:ext cx="8886825" cy="661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95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19063"/>
            <a:ext cx="8858250" cy="661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409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95250"/>
            <a:ext cx="8877300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311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163" y="404663"/>
            <a:ext cx="4822444" cy="60280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9412940">
            <a:off x="1671299" y="889081"/>
            <a:ext cx="29042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end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910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4738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3203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020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09538"/>
            <a:ext cx="8886825" cy="663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611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4850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445999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381000"/>
            <a:ext cx="8915400" cy="3652846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Breastfeeding challenges</a:t>
            </a:r>
            <a:b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&amp;</a:t>
            </a:r>
            <a:b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preterm mother-infant Dyad</a:t>
            </a:r>
            <a:endParaRPr lang="fa-IR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72" y="5286388"/>
            <a:ext cx="2143140" cy="1109658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MALAKIAN.MD</a:t>
            </a:r>
            <a:endParaRPr lang="fa-I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21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08" y="642919"/>
            <a:ext cx="8063182" cy="5500726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/>
              <a:t>1- </a:t>
            </a:r>
            <a:r>
              <a:rPr lang="en-US" sz="3200" b="1" dirty="0" smtClean="0"/>
              <a:t>LOW PREVALENCE OF BREASTFEEDING IS A MAJOR PROBLEM ACROSS THE GLOBE.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2- </a:t>
            </a:r>
            <a:r>
              <a:rPr lang="en-US" sz="3200" b="1" dirty="0" smtClean="0">
                <a:solidFill>
                  <a:srgbClr val="C00000"/>
                </a:solidFill>
              </a:rPr>
              <a:t>WORLDWIDE, ONLY 34 PERCENT OF INFANTS LESS THAN 6 MONTH ARE EXCLUSIVE BREASTFED.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3- </a:t>
            </a:r>
            <a:r>
              <a:rPr lang="en-US" sz="3200" b="1" dirty="0" smtClean="0"/>
              <a:t>ALTERNATIVE METHODS OF ENTERAL FEEDING </a:t>
            </a:r>
            <a:br>
              <a:rPr lang="en-US" sz="3200" b="1" dirty="0" smtClean="0"/>
            </a:br>
            <a:r>
              <a:rPr lang="en-US" sz="3200" b="1" dirty="0" smtClean="0"/>
              <a:t>( GASTRIC TUBE ,CUP ,BOTTLE,...)ARE IN USE </a:t>
            </a:r>
            <a:br>
              <a:rPr lang="en-US" sz="3200" b="1" dirty="0" smtClean="0"/>
            </a:br>
            <a:r>
              <a:rPr lang="en-US" sz="3200" b="1" dirty="0" smtClean="0"/>
              <a:t>TO FEED INFANTS WHO ARE UNABLE BREASTFED</a:t>
            </a:r>
            <a:r>
              <a:rPr lang="en-US" sz="3200" dirty="0" smtClean="0"/>
              <a:t>.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316917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78486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21527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458200" cy="5638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776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8077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612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1"/>
            <a:ext cx="8534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303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88" y="3921369"/>
            <a:ext cx="807720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8077200" cy="2985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063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85794"/>
            <a:ext cx="9144000" cy="3286148"/>
          </a:xfrm>
        </p:spPr>
        <p:txBody>
          <a:bodyPr>
            <a:normAutofit/>
          </a:bodyPr>
          <a:lstStyle/>
          <a:p>
            <a:r>
              <a:rPr lang="en-US" sz="4000" b="1" i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BREAST  FEEDING </a:t>
            </a:r>
            <a:r>
              <a:rPr lang="en-US" sz="4000" b="1" i="1" u="sng" dirty="0" smtClean="0">
                <a:solidFill>
                  <a:srgbClr val="FF0000"/>
                </a:solidFill>
              </a:rPr>
              <a:t/>
            </a:r>
            <a:br>
              <a:rPr lang="en-US" sz="4000" b="1" i="1" u="sng" dirty="0" smtClean="0">
                <a:solidFill>
                  <a:srgbClr val="FF0000"/>
                </a:solidFill>
              </a:rPr>
            </a:br>
            <a:r>
              <a:rPr lang="en-US" sz="4000" b="1" i="1" u="sng" dirty="0" smtClean="0">
                <a:solidFill>
                  <a:srgbClr val="FF0000"/>
                </a:solidFill>
              </a:rPr>
              <a:t> </a:t>
            </a:r>
            <a:r>
              <a:rPr lang="en-US" sz="4000" b="1" i="1" u="sng" dirty="0" smtClean="0"/>
              <a:t> </a:t>
            </a:r>
            <a:br>
              <a:rPr lang="en-US" sz="4000" b="1" i="1" u="sng" dirty="0" smtClean="0"/>
            </a:br>
            <a:r>
              <a:rPr lang="en-US" sz="3200" b="1" i="1" u="sng" dirty="0" smtClean="0">
                <a:solidFill>
                  <a:srgbClr val="FF0000"/>
                </a:solidFill>
              </a:rPr>
              <a:t>IS THE BEST WAY OF FEEDING NEWBORN INFANTS</a:t>
            </a:r>
            <a:endParaRPr lang="en-US" sz="4000" b="1" i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41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04775"/>
            <a:ext cx="8886825" cy="664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87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89154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289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23"/>
            <a:ext cx="9144000" cy="580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214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3042" y="4786322"/>
            <a:ext cx="5486400" cy="566738"/>
          </a:xfrm>
        </p:spPr>
        <p:txBody>
          <a:bodyPr>
            <a:normAutofit/>
          </a:bodyPr>
          <a:lstStyle/>
          <a:p>
            <a:endParaRPr lang="fa-IR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r="5833"/>
          <a:stretch>
            <a:fillRect/>
          </a:stretch>
        </p:blipFill>
        <p:spPr>
          <a:xfrm>
            <a:off x="1792288" y="612775"/>
            <a:ext cx="5851546" cy="4114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24" y="5367338"/>
            <a:ext cx="7643866" cy="804862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/>
              <a:t>FEEDING IN A PRETERM INFANT CAN BE A CHALLENGE  </a:t>
            </a:r>
            <a:endParaRPr lang="fa-IR" sz="2400" b="1" dirty="0"/>
          </a:p>
        </p:txBody>
      </p:sp>
    </p:spTree>
    <p:extLst>
      <p:ext uri="{BB962C8B-B14F-4D97-AF65-F5344CB8AC3E}">
        <p14:creationId xmlns:p14="http://schemas.microsoft.com/office/powerpoint/2010/main" val="208270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1143000"/>
          </a:xfrm>
        </p:spPr>
        <p:txBody>
          <a:bodyPr>
            <a:normAutofit/>
          </a:bodyPr>
          <a:lstStyle/>
          <a:p>
            <a:pPr algn="l"/>
            <a:r>
              <a:rPr lang="en-US" sz="3600" b="1" i="1" dirty="0" smtClean="0">
                <a:solidFill>
                  <a:srgbClr val="FF0000"/>
                </a:solidFill>
                <a:latin typeface="+mn-lt"/>
              </a:rPr>
              <a:t>FEEDING OF PRETERM INFANTS</a:t>
            </a:r>
            <a:endParaRPr lang="fa-IR" sz="36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500174"/>
            <a:ext cx="7801004" cy="3857652"/>
          </a:xfrm>
        </p:spPr>
        <p:txBody>
          <a:bodyPr/>
          <a:lstStyle/>
          <a:p>
            <a:pPr marL="457200" lvl="1" indent="0" rtl="0">
              <a:buNone/>
            </a:pPr>
            <a:r>
              <a:rPr lang="en-US" b="1" i="1" dirty="0" smtClean="0"/>
              <a:t>Proper nutrition in infancy is essential for:</a:t>
            </a:r>
          </a:p>
          <a:p>
            <a:pPr marL="457200" lvl="1" indent="0" rtl="0">
              <a:buNone/>
            </a:pPr>
            <a:endParaRPr lang="en-US" b="1" i="1" dirty="0" smtClean="0"/>
          </a:p>
          <a:p>
            <a:pPr algn="l" rtl="0">
              <a:buNone/>
            </a:pPr>
            <a:r>
              <a:rPr lang="en-US" sz="2800" dirty="0" smtClean="0"/>
              <a:t>         Normal growth</a:t>
            </a:r>
          </a:p>
          <a:p>
            <a:pPr algn="l" rtl="0">
              <a:buNone/>
            </a:pPr>
            <a:r>
              <a:rPr lang="en-US" sz="2800" dirty="0" smtClean="0"/>
              <a:t>         Resistance to infection</a:t>
            </a:r>
          </a:p>
          <a:p>
            <a:pPr algn="l" rtl="0">
              <a:buNone/>
            </a:pPr>
            <a:r>
              <a:rPr lang="en-US" sz="2800" dirty="0" smtClean="0"/>
              <a:t>         Neurologic development</a:t>
            </a:r>
          </a:p>
          <a:p>
            <a:pPr algn="l" rtl="0">
              <a:buNone/>
            </a:pPr>
            <a:r>
              <a:rPr lang="en-US" sz="2800" dirty="0" smtClean="0"/>
              <a:t>         Cognitive development</a:t>
            </a:r>
          </a:p>
          <a:p>
            <a:pPr algn="l" rtl="0">
              <a:buNone/>
            </a:pPr>
            <a:r>
              <a:rPr lang="en-US" sz="2800" dirty="0" smtClean="0"/>
              <a:t>         Long term health</a:t>
            </a:r>
            <a:endParaRPr lang="fa-IR" sz="2800" dirty="0"/>
          </a:p>
        </p:txBody>
      </p:sp>
    </p:spTree>
    <p:extLst>
      <p:ext uri="{BB962C8B-B14F-4D97-AF65-F5344CB8AC3E}">
        <p14:creationId xmlns:p14="http://schemas.microsoft.com/office/powerpoint/2010/main" val="353105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b="1" dirty="0" smtClean="0"/>
              <a:t>FEEDING PROBLEMS IN PRETERM INFANT</a:t>
            </a:r>
            <a:endParaRPr lang="fa-IR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785926"/>
            <a:ext cx="8643998" cy="3811607"/>
          </a:xfrm>
        </p:spPr>
        <p:txBody>
          <a:bodyPr>
            <a:normAutofit/>
          </a:bodyPr>
          <a:lstStyle/>
          <a:p>
            <a:pPr marL="857250" lvl="1" indent="-457200" algn="l">
              <a:buNone/>
            </a:pPr>
            <a:r>
              <a:rPr lang="en-US" dirty="0" smtClean="0"/>
              <a:t>-Immaturity of bowel function </a:t>
            </a:r>
          </a:p>
          <a:p>
            <a:pPr marL="857250" lvl="1" indent="-457200" algn="l">
              <a:buNone/>
            </a:pPr>
            <a:r>
              <a:rPr lang="en-US" dirty="0" smtClean="0"/>
              <a:t>-Inability to suck &amp; swallow</a:t>
            </a:r>
          </a:p>
          <a:p>
            <a:pPr marL="857250" lvl="1" indent="-457200" algn="l">
              <a:buNone/>
            </a:pPr>
            <a:r>
              <a:rPr lang="en-US" dirty="0" smtClean="0"/>
              <a:t>-High risk for NEC</a:t>
            </a:r>
          </a:p>
          <a:p>
            <a:pPr marL="857250" lvl="1" indent="-457200" algn="l">
              <a:buNone/>
            </a:pPr>
            <a:r>
              <a:rPr lang="en-US" dirty="0" smtClean="0"/>
              <a:t>-Illnesses (RDS , PDA ,….) </a:t>
            </a:r>
          </a:p>
          <a:p>
            <a:pPr marL="857250" lvl="1" indent="-457200" algn="l">
              <a:buNone/>
            </a:pPr>
            <a:r>
              <a:rPr lang="en-US" dirty="0" smtClean="0"/>
              <a:t>-Medical Interventions (UAC, UVC, ET, Indomethacin therapy ,…)</a:t>
            </a:r>
          </a:p>
        </p:txBody>
      </p:sp>
    </p:spTree>
    <p:extLst>
      <p:ext uri="{BB962C8B-B14F-4D97-AF65-F5344CB8AC3E}">
        <p14:creationId xmlns:p14="http://schemas.microsoft.com/office/powerpoint/2010/main" val="20441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b="1" dirty="0" smtClean="0"/>
              <a:t>PHYSIOLOGY  &amp;  PATHOPHYSIOLOGY</a:t>
            </a:r>
            <a:endParaRPr lang="fa-IR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785926"/>
            <a:ext cx="8715436" cy="3571900"/>
          </a:xfrm>
        </p:spPr>
        <p:txBody>
          <a:bodyPr/>
          <a:lstStyle/>
          <a:p>
            <a:pPr marL="857250" lvl="1" indent="-457200" algn="l">
              <a:buNone/>
            </a:pPr>
            <a:r>
              <a:rPr lang="en-US" dirty="0" smtClean="0"/>
              <a:t>By </a:t>
            </a:r>
            <a:r>
              <a:rPr lang="en-US" dirty="0" smtClean="0">
                <a:solidFill>
                  <a:srgbClr val="FF0000"/>
                </a:solidFill>
              </a:rPr>
              <a:t>10</a:t>
            </a:r>
            <a:r>
              <a:rPr lang="en-US" dirty="0" smtClean="0"/>
              <a:t> weeks :Gut formation &amp; rotation</a:t>
            </a:r>
            <a:endParaRPr lang="fa-IR" dirty="0" smtClean="0"/>
          </a:p>
          <a:p>
            <a:pPr marL="400050" lvl="1" indent="0" algn="l">
              <a:buNone/>
            </a:pPr>
            <a:r>
              <a:rPr lang="en-US" dirty="0" smtClean="0"/>
              <a:t>By </a:t>
            </a:r>
            <a:r>
              <a:rPr lang="en-US" dirty="0" smtClean="0">
                <a:solidFill>
                  <a:srgbClr val="FF0000"/>
                </a:solidFill>
              </a:rPr>
              <a:t>16</a:t>
            </a:r>
            <a:r>
              <a:rPr lang="en-US" dirty="0" smtClean="0"/>
              <a:t> weeks : the fetus can swallow AF</a:t>
            </a:r>
            <a:endParaRPr lang="fa-IR" dirty="0" smtClean="0"/>
          </a:p>
          <a:p>
            <a:pPr marL="400050" lvl="1" indent="0" algn="l">
              <a:buNone/>
            </a:pPr>
            <a:r>
              <a:rPr lang="en-US" dirty="0" smtClean="0"/>
              <a:t>BY </a:t>
            </a:r>
            <a:r>
              <a:rPr lang="en-US" dirty="0" smtClean="0">
                <a:solidFill>
                  <a:srgbClr val="FF0000"/>
                </a:solidFill>
              </a:rPr>
              <a:t>24</a:t>
            </a:r>
            <a:r>
              <a:rPr lang="en-US" dirty="0" smtClean="0"/>
              <a:t> weeks : GI motor activity is present / Sucking</a:t>
            </a:r>
            <a:endParaRPr lang="fa-IR" dirty="0" smtClean="0"/>
          </a:p>
          <a:p>
            <a:pPr marL="400050" lvl="1" indent="0" algn="l">
              <a:buNone/>
            </a:pPr>
            <a:r>
              <a:rPr lang="en-US" dirty="0" smtClean="0"/>
              <a:t>BY </a:t>
            </a:r>
            <a:r>
              <a:rPr lang="en-US" dirty="0" smtClean="0">
                <a:solidFill>
                  <a:srgbClr val="FF0000"/>
                </a:solidFill>
              </a:rPr>
              <a:t>29-30</a:t>
            </a:r>
            <a:r>
              <a:rPr lang="en-US" dirty="0" smtClean="0"/>
              <a:t> weeks : organized peristalsis </a:t>
            </a:r>
            <a:r>
              <a:rPr lang="en-US" dirty="0" err="1" smtClean="0"/>
              <a:t>estabilished</a:t>
            </a:r>
            <a:endParaRPr lang="fa-IR" dirty="0" smtClean="0"/>
          </a:p>
          <a:p>
            <a:pPr marL="400050" lvl="1" indent="0" algn="l">
              <a:buNone/>
            </a:pPr>
            <a:r>
              <a:rPr lang="en-US" dirty="0" smtClean="0"/>
              <a:t>By </a:t>
            </a:r>
            <a:r>
              <a:rPr lang="en-US" dirty="0" smtClean="0">
                <a:solidFill>
                  <a:srgbClr val="FF0000"/>
                </a:solidFill>
              </a:rPr>
              <a:t>32-34</a:t>
            </a:r>
            <a:r>
              <a:rPr lang="en-US" dirty="0" smtClean="0"/>
              <a:t> weeks : </a:t>
            </a:r>
            <a:r>
              <a:rPr lang="en-US" i="1" u="sng" dirty="0" smtClean="0"/>
              <a:t>Coordination</a:t>
            </a:r>
            <a:r>
              <a:rPr lang="en-US" dirty="0" smtClean="0"/>
              <a:t> of sucking &amp; </a:t>
            </a:r>
            <a:r>
              <a:rPr lang="en-US" dirty="0" err="1" smtClean="0"/>
              <a:t>swallowing&amp;Breathing</a:t>
            </a:r>
            <a:r>
              <a:rPr lang="en-US" dirty="0" smtClean="0"/>
              <a:t>.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45849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b="1" i="1" dirty="0" smtClean="0"/>
              <a:t>FEEDING  IN PRETERMS (GOALS)</a:t>
            </a:r>
            <a:endParaRPr lang="fa-IR" sz="36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571613"/>
            <a:ext cx="8229600" cy="3571900"/>
          </a:xfrm>
        </p:spPr>
        <p:txBody>
          <a:bodyPr/>
          <a:lstStyle/>
          <a:p>
            <a:pPr algn="l" rtl="0"/>
            <a:r>
              <a:rPr lang="en-US" dirty="0" smtClean="0"/>
              <a:t>Adequate weight gain</a:t>
            </a:r>
          </a:p>
          <a:p>
            <a:pPr algn="l" rtl="0"/>
            <a:r>
              <a:rPr lang="en-US" dirty="0" smtClean="0"/>
              <a:t>Safe for baby</a:t>
            </a:r>
          </a:p>
          <a:p>
            <a:pPr algn="l" rtl="0"/>
            <a:r>
              <a:rPr lang="en-US" dirty="0" smtClean="0"/>
              <a:t>Consistency  between caregivers</a:t>
            </a:r>
          </a:p>
          <a:p>
            <a:pPr algn="l" rtl="0"/>
            <a:r>
              <a:rPr lang="en-US" dirty="0" smtClean="0"/>
              <a:t>Family involvement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14441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b="1" i="1" dirty="0" smtClean="0"/>
              <a:t>FEEDING  PROTOCOL</a:t>
            </a:r>
            <a:endParaRPr lang="fa-IR" sz="36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Method  of feeding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Content of feeding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Guidelines for feeding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23291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796908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/>
              <a:t>Feeding in preterm infants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1142984"/>
            <a:ext cx="8786874" cy="54292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i="1" dirty="0" smtClean="0">
                <a:solidFill>
                  <a:srgbClr val="FF0000"/>
                </a:solidFill>
              </a:rPr>
              <a:t>BBW&lt;1200 gr (GA&lt;30 Wks) :</a:t>
            </a:r>
          </a:p>
          <a:p>
            <a:pPr>
              <a:buNone/>
            </a:pPr>
            <a:r>
              <a:rPr lang="en-US" sz="2800" b="1" dirty="0" smtClean="0"/>
              <a:t>Gavage feeding  +  finger feeding (mainly  nonnutritive)</a:t>
            </a:r>
          </a:p>
          <a:p>
            <a:pPr>
              <a:buNone/>
            </a:pPr>
            <a:r>
              <a:rPr lang="en-US" sz="2800" b="1" dirty="0" smtClean="0"/>
              <a:t> </a:t>
            </a:r>
          </a:p>
          <a:p>
            <a:pPr>
              <a:buNone/>
            </a:pPr>
            <a:r>
              <a:rPr lang="en-US" sz="2400" b="1" i="1" dirty="0" smtClean="0">
                <a:solidFill>
                  <a:srgbClr val="FF0000"/>
                </a:solidFill>
              </a:rPr>
              <a:t>BW 1200 - 1500 gr (GA 30-32 wks):</a:t>
            </a:r>
          </a:p>
          <a:p>
            <a:pPr>
              <a:buNone/>
            </a:pPr>
            <a:r>
              <a:rPr lang="en-US" sz="2800" b="1" dirty="0" smtClean="0"/>
              <a:t>Gavage feeding (mainly) + cup feeding  or  spoon feeding</a:t>
            </a:r>
          </a:p>
          <a:p>
            <a:pPr>
              <a:buNone/>
            </a:pPr>
            <a:endParaRPr lang="en-US" sz="2800" b="1" dirty="0" smtClean="0"/>
          </a:p>
          <a:p>
            <a:pPr>
              <a:buNone/>
            </a:pPr>
            <a:r>
              <a:rPr lang="en-US" sz="2400" b="1" i="1" dirty="0" smtClean="0">
                <a:solidFill>
                  <a:srgbClr val="FF0000"/>
                </a:solidFill>
              </a:rPr>
              <a:t>BW&gt; 1500 gr (GA &gt; 32 WKs):</a:t>
            </a:r>
          </a:p>
          <a:p>
            <a:pPr>
              <a:buNone/>
            </a:pPr>
            <a:r>
              <a:rPr lang="en-US" sz="2800" b="1" dirty="0" smtClean="0"/>
              <a:t>Breastfeeding  or  cup  feeding  +  gavage feeding</a:t>
            </a:r>
          </a:p>
          <a:p>
            <a:pPr>
              <a:buNone/>
            </a:pPr>
            <a:endParaRPr lang="en-US" sz="2800" b="1" dirty="0" smtClean="0"/>
          </a:p>
          <a:p>
            <a:pPr>
              <a:buNone/>
            </a:pPr>
            <a:r>
              <a:rPr lang="en-US" sz="2400" b="1" i="1" dirty="0" smtClean="0">
                <a:solidFill>
                  <a:srgbClr val="FF0000"/>
                </a:solidFill>
              </a:rPr>
              <a:t>BW&gt;1800 gr (GA&gt;34 WKs):</a:t>
            </a:r>
          </a:p>
          <a:p>
            <a:pPr>
              <a:buNone/>
            </a:pPr>
            <a:r>
              <a:rPr lang="en-US" sz="2800" b="1" dirty="0" smtClean="0"/>
              <a:t>Breastfeeding  +_  cup feeding</a:t>
            </a:r>
            <a:endParaRPr lang="fa-IR" sz="2800" b="1" dirty="0" smtClean="0"/>
          </a:p>
          <a:p>
            <a:pPr>
              <a:buNone/>
            </a:pPr>
            <a:endParaRPr lang="fa-IR" sz="2800" dirty="0" smtClean="0"/>
          </a:p>
          <a:p>
            <a:pPr>
              <a:buNone/>
            </a:pPr>
            <a:endParaRPr lang="en-US" sz="2800" b="1" dirty="0" smtClean="0"/>
          </a:p>
          <a:p>
            <a:pPr>
              <a:buNone/>
            </a:pPr>
            <a:endParaRPr lang="fa-IR" sz="2800" b="1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fa-IR" sz="2800" dirty="0" smtClean="0"/>
          </a:p>
          <a:p>
            <a:pPr>
              <a:buNone/>
            </a:pPr>
            <a:endParaRPr lang="fa-IR" sz="2800" b="1" dirty="0" smtClean="0"/>
          </a:p>
          <a:p>
            <a:pPr>
              <a:buNone/>
            </a:pPr>
            <a:endParaRPr lang="fa-IR" sz="3600" dirty="0" smtClean="0"/>
          </a:p>
          <a:p>
            <a:pPr>
              <a:buNone/>
            </a:pPr>
            <a:endParaRPr lang="en-US" sz="3600" dirty="0" smtClean="0"/>
          </a:p>
          <a:p>
            <a:pPr>
              <a:buNone/>
            </a:pPr>
            <a:endParaRPr lang="fa-IR" sz="3600" dirty="0" smtClean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23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b="1" i="1" dirty="0" smtClean="0"/>
              <a:t>GAVAGE  FEEDING</a:t>
            </a:r>
            <a:endParaRPr lang="fa-IR" sz="36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1571612"/>
            <a:ext cx="8229600" cy="3481437"/>
          </a:xfrm>
        </p:spPr>
        <p:txBody>
          <a:bodyPr/>
          <a:lstStyle/>
          <a:p>
            <a:pPr algn="l" rtl="0"/>
            <a:r>
              <a:rPr lang="en-US" dirty="0" smtClean="0"/>
              <a:t>Weak  sucking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Un-coordinated  sucking &amp;  swallowing</a:t>
            </a:r>
          </a:p>
          <a:p>
            <a:pPr algn="l" rtl="0">
              <a:buNone/>
            </a:pPr>
            <a:endParaRPr lang="en-US" dirty="0" smtClean="0"/>
          </a:p>
          <a:p>
            <a:pPr algn="l" rtl="0"/>
            <a:r>
              <a:rPr lang="en-US" dirty="0" smtClean="0"/>
              <a:t>Respiratory distress ( tachypnea )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88916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988" y="106680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212715038"/>
              </p:ext>
            </p:extLst>
          </p:nvPr>
        </p:nvGraphicFramePr>
        <p:xfrm>
          <a:off x="1066800" y="824706"/>
          <a:ext cx="3733800" cy="10040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862952280"/>
              </p:ext>
            </p:extLst>
          </p:nvPr>
        </p:nvGraphicFramePr>
        <p:xfrm>
          <a:off x="4799012" y="769938"/>
          <a:ext cx="3584575" cy="129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1" name="Picture 2" descr="C:\Users\Admin\Desktop\Picture1.png"/>
          <p:cNvPicPr>
            <a:picLocks noChangeAspect="1" noChangeArrowheads="1"/>
          </p:cNvPicPr>
          <p:nvPr/>
        </p:nvPicPr>
        <p:blipFill>
          <a:blip r:embed="rId12" cstate="print"/>
          <a:srcRect l="8213" t="35714" r="50722" b="4286"/>
          <a:stretch>
            <a:fillRect/>
          </a:stretch>
        </p:blipFill>
        <p:spPr>
          <a:xfrm>
            <a:off x="1219200" y="1830387"/>
            <a:ext cx="3430588" cy="3655786"/>
          </a:xfrm>
          <a:prstGeom prst="rect">
            <a:avLst/>
          </a:prstGeo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 descr="C:\Users\Admin\Desktop\Picture1.png"/>
          <p:cNvPicPr>
            <a:picLocks noChangeAspect="1" noChangeArrowheads="1"/>
          </p:cNvPicPr>
          <p:nvPr/>
        </p:nvPicPr>
        <p:blipFill>
          <a:blip r:embed="rId12" cstate="print"/>
          <a:srcRect l="57490" t="37143" r="1445" b="2857"/>
          <a:stretch>
            <a:fillRect/>
          </a:stretch>
        </p:blipFill>
        <p:spPr>
          <a:xfrm>
            <a:off x="4876800" y="1828800"/>
            <a:ext cx="3429000" cy="3655786"/>
          </a:xfrm>
          <a:prstGeom prst="rect">
            <a:avLst/>
          </a:prstGeo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976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b="1" dirty="0" smtClean="0"/>
              <a:t>HELPFUL  HINTS  (GAVAGE)</a:t>
            </a:r>
            <a:endParaRPr lang="fa-IR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428736"/>
            <a:ext cx="8715436" cy="3929090"/>
          </a:xfrm>
        </p:spPr>
        <p:txBody>
          <a:bodyPr>
            <a:normAutofit/>
          </a:bodyPr>
          <a:lstStyle/>
          <a:p>
            <a:pPr algn="l" rtl="0">
              <a:buNone/>
            </a:pPr>
            <a:endParaRPr lang="en-US" dirty="0" smtClean="0"/>
          </a:p>
          <a:p>
            <a:pPr algn="l" rtl="0"/>
            <a:r>
              <a:rPr lang="en-US" dirty="0" smtClean="0"/>
              <a:t>Give your baby a pacifier during the feeding.</a:t>
            </a:r>
          </a:p>
          <a:p>
            <a:pPr algn="l" rtl="0"/>
            <a:r>
              <a:rPr lang="en-US" dirty="0" smtClean="0"/>
              <a:t>Switch nostrils with each tube exchange(every2-3 days).</a:t>
            </a:r>
          </a:p>
          <a:p>
            <a:pPr algn="l" rtl="0"/>
            <a:r>
              <a:rPr lang="en-US" dirty="0" smtClean="0"/>
              <a:t>Calming your baby during  gavage.</a:t>
            </a:r>
          </a:p>
          <a:p>
            <a:pPr algn="l" rtl="0"/>
            <a:r>
              <a:rPr lang="en-US" dirty="0" smtClean="0"/>
              <a:t>Touch &amp; talk to your baby during the feeding.</a:t>
            </a:r>
          </a:p>
          <a:p>
            <a:pPr marL="0" indent="0">
              <a:buNone/>
            </a:pPr>
            <a:endParaRPr lang="en-US" dirty="0" smtClean="0"/>
          </a:p>
          <a:p>
            <a:pPr algn="l" rtl="0"/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50339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5157192"/>
            <a:ext cx="7315200" cy="176808"/>
          </a:xfrm>
        </p:spPr>
        <p:txBody>
          <a:bodyPr>
            <a:noAutofit/>
          </a:bodyPr>
          <a:lstStyle/>
          <a:p>
            <a:r>
              <a:rPr lang="en-US" sz="2400" dirty="0" smtClean="0"/>
              <a:t>          Feeding  tubes (side hole) F5 &amp; F8</a:t>
            </a:r>
            <a:endParaRPr lang="fa-IR" sz="240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3192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6208736" cy="566738"/>
          </a:xfrm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What  equipment  is needed  for fixation a NG tube(gavage )          </a:t>
            </a:r>
            <a:endParaRPr lang="fa-IR" i="1" dirty="0">
              <a:solidFill>
                <a:srgbClr val="FF0000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7" b="18697"/>
          <a:stretch>
            <a:fillRect/>
          </a:stretch>
        </p:blipFill>
        <p:spPr>
          <a:xfrm>
            <a:off x="1285852" y="232755"/>
            <a:ext cx="6643734" cy="453073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1800" b="1" dirty="0" smtClean="0"/>
              <a:t>Feeding tube  - syringe  3cc , 5cc  -tape –stethoscope - blanket</a:t>
            </a:r>
            <a:endParaRPr lang="fa-IR" sz="1800" b="1" dirty="0"/>
          </a:p>
        </p:txBody>
      </p:sp>
    </p:spTree>
    <p:extLst>
      <p:ext uri="{BB962C8B-B14F-4D97-AF65-F5344CB8AC3E}">
        <p14:creationId xmlns:p14="http://schemas.microsoft.com/office/powerpoint/2010/main" val="64034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How do I put in a feeding tube ?                       </a:t>
            </a:r>
            <a:endParaRPr lang="fa-IR" dirty="0">
              <a:solidFill>
                <a:srgbClr val="FF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6923116" cy="804862"/>
          </a:xfrm>
        </p:spPr>
        <p:txBody>
          <a:bodyPr>
            <a:noAutofit/>
          </a:bodyPr>
          <a:lstStyle/>
          <a:p>
            <a:pPr algn="l" rtl="0"/>
            <a:r>
              <a:rPr lang="en-US" sz="1600" b="1" dirty="0" smtClean="0"/>
              <a:t>1-hand washing      2-measure &amp; mark the tube   3-swaddle your  baby   </a:t>
            </a:r>
          </a:p>
          <a:p>
            <a:pPr algn="l" rtl="0"/>
            <a:r>
              <a:rPr lang="en-US" sz="1600" b="1" dirty="0" smtClean="0"/>
              <a:t>4-moisten  the end of the tube   5- insertion  6- check </a:t>
            </a:r>
            <a:endParaRPr lang="fa-IR" sz="1600" b="1" dirty="0"/>
          </a:p>
        </p:txBody>
      </p:sp>
      <p:pic>
        <p:nvPicPr>
          <p:cNvPr id="3074" name="Picture 2" descr="C:\Users\Negar\Desktop\111\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5738"/>
            <a:ext cx="6667500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97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How do I give  a gavage feeding ?           </a:t>
            </a:r>
            <a:endParaRPr lang="fa-IR" dirty="0">
              <a:solidFill>
                <a:srgbClr val="FF0000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9" b="21879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4414" y="5286388"/>
            <a:ext cx="6715172" cy="804862"/>
          </a:xfrm>
        </p:spPr>
        <p:txBody>
          <a:bodyPr>
            <a:noAutofit/>
          </a:bodyPr>
          <a:lstStyle/>
          <a:p>
            <a:pPr algn="l" rtl="0"/>
            <a:r>
              <a:rPr lang="en-US" sz="1800" b="1" dirty="0" smtClean="0"/>
              <a:t>1-Comfortabale  position      2-Remove  the plunger          3-add milk   </a:t>
            </a:r>
            <a:endParaRPr lang="en-US" sz="1800" b="1" dirty="0"/>
          </a:p>
          <a:p>
            <a:pPr algn="l" rtl="0"/>
            <a:r>
              <a:rPr lang="en-US" sz="1800" b="1" dirty="0" smtClean="0"/>
              <a:t>4-Raising  the  syringe  18 cm        </a:t>
            </a:r>
            <a:endParaRPr lang="fa-IR" sz="1800" b="1" dirty="0"/>
          </a:p>
        </p:txBody>
      </p:sp>
    </p:spTree>
    <p:extLst>
      <p:ext uri="{BB962C8B-B14F-4D97-AF65-F5344CB8AC3E}">
        <p14:creationId xmlns:p14="http://schemas.microsoft.com/office/powerpoint/2010/main" val="9444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Gavage  feeding  -  bolus feeding                               </a:t>
            </a:r>
            <a:endParaRPr lang="fa-IR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r="825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7020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Gavage feeding - Continuous  feeding                        </a:t>
            </a:r>
            <a:endParaRPr lang="fa-IR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" b="142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2577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b="1" i="1" u="sng" dirty="0" smtClean="0"/>
              <a:t>WHAT ARE THE POSSIBLE PROBLEMS ?</a:t>
            </a:r>
            <a:endParaRPr lang="en-US" sz="3600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800" b="1" i="1" dirty="0" smtClean="0"/>
              <a:t>IMPROPERLY  PLACED  TUBE (MOST COMMON):</a:t>
            </a:r>
          </a:p>
          <a:p>
            <a:pPr>
              <a:buNone/>
            </a:pPr>
            <a:endParaRPr lang="en-US" sz="2800" b="1" i="1" dirty="0" smtClean="0"/>
          </a:p>
          <a:p>
            <a:pPr>
              <a:buNone/>
            </a:pPr>
            <a:r>
              <a:rPr lang="en-US" dirty="0" smtClean="0"/>
              <a:t>    Coughing</a:t>
            </a:r>
          </a:p>
          <a:p>
            <a:pPr>
              <a:buNone/>
            </a:pPr>
            <a:r>
              <a:rPr lang="en-US" dirty="0" smtClean="0"/>
              <a:t>    Fighting the tube</a:t>
            </a:r>
          </a:p>
          <a:p>
            <a:pPr>
              <a:buNone/>
            </a:pPr>
            <a:r>
              <a:rPr lang="en-US" dirty="0" smtClean="0"/>
              <a:t>    Cyanosis</a:t>
            </a:r>
          </a:p>
          <a:p>
            <a:pPr>
              <a:buNone/>
            </a:pPr>
            <a:r>
              <a:rPr lang="en-US" dirty="0" smtClean="0"/>
              <a:t>    Apnea</a:t>
            </a:r>
            <a:endParaRPr lang="fa-IR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fa-IR" dirty="0" smtClean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49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b="1" i="1" dirty="0" smtClean="0"/>
              <a:t>FINGER  FEEDING </a:t>
            </a:r>
            <a:endParaRPr lang="fa-IR" sz="36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57364"/>
            <a:ext cx="8229600" cy="2714644"/>
          </a:xfrm>
        </p:spPr>
        <p:txBody>
          <a:bodyPr>
            <a:normAutofit fontScale="92500" lnSpcReduction="20000"/>
          </a:bodyPr>
          <a:lstStyle/>
          <a:p>
            <a:pPr algn="l" rtl="0"/>
            <a:r>
              <a:rPr lang="en-US" dirty="0" smtClean="0"/>
              <a:t>IS A BREAST FEEDING ALTERNATIVE USED FOR WHEN  BABY  REFUSES  THE BREAST 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REFUSES TO LATCH ON 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IS USED TO TRAIN BABY TO SUCK</a:t>
            </a:r>
          </a:p>
          <a:p>
            <a:pPr algn="l" rtl="0"/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47596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Finger feeding</a:t>
            </a:r>
            <a:endParaRPr lang="fa-IR" sz="2800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" r="177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6763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" y="0"/>
            <a:ext cx="8886825" cy="665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718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i="1" dirty="0" smtClean="0"/>
              <a:t>HOW TO FINGER FEED</a:t>
            </a:r>
            <a:endParaRPr lang="fa-IR" sz="40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l" rtl="0"/>
            <a:r>
              <a:rPr lang="en-US" dirty="0" smtClean="0"/>
              <a:t>Wash your hands </a:t>
            </a:r>
          </a:p>
          <a:p>
            <a:pPr algn="l" rtl="0"/>
            <a:r>
              <a:rPr lang="en-US" dirty="0" smtClean="0"/>
              <a:t>Babies  head needs to be supported and he/she should be facing you</a:t>
            </a:r>
          </a:p>
          <a:p>
            <a:pPr algn="l" rtl="0"/>
            <a:r>
              <a:rPr lang="en-US" dirty="0" smtClean="0"/>
              <a:t>You will need a lactation aid which is a feeding tube that is attached to a feeding bottle.</a:t>
            </a:r>
          </a:p>
          <a:p>
            <a:pPr algn="l" rtl="0"/>
            <a:r>
              <a:rPr lang="en-US" dirty="0" smtClean="0"/>
              <a:t>Using your finger you can start to gently tickle baby's lips, so that baby can start sucking on your finger </a:t>
            </a:r>
          </a:p>
          <a:p>
            <a:pPr algn="l" rtl="0"/>
            <a:r>
              <a:rPr lang="en-US" dirty="0" smtClean="0"/>
              <a:t>Your finger should be placed with the soft part on baby's palate.</a:t>
            </a:r>
          </a:p>
          <a:p>
            <a:pPr algn="l" rtl="0"/>
            <a:r>
              <a:rPr lang="en-US" dirty="0" smtClean="0"/>
              <a:t>If baby dose not suck, you might need to lift the feeding bottle to allow the milk run down the tube.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5556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Syringe feeding – finger feeding</a:t>
            </a:r>
            <a:endParaRPr lang="fa-IR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r="9"/>
          <a:stretch>
            <a:fillRect/>
          </a:stretch>
        </p:blipFill>
        <p:spPr/>
      </p:pic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2750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Syringe feeding                              </a:t>
            </a:r>
            <a:endParaRPr lang="fa-IR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" r="539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0001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Finger  feeding</a:t>
            </a:r>
            <a:endParaRPr lang="fa-IR" sz="28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" r="563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5610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Finger  feeding</a:t>
            </a:r>
            <a:endParaRPr lang="fa-IR" sz="28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" r="563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9432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Finger feeding</a:t>
            </a:r>
            <a:endParaRPr lang="fa-IR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3603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77" y="152400"/>
            <a:ext cx="8686799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08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8686799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044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0772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911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381000"/>
            <a:ext cx="7086600" cy="5257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8442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95250"/>
            <a:ext cx="8867775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899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85800"/>
            <a:ext cx="7239000" cy="5029200"/>
          </a:xfrm>
        </p:spPr>
      </p:pic>
    </p:spTree>
    <p:extLst>
      <p:ext uri="{BB962C8B-B14F-4D97-AF65-F5344CB8AC3E}">
        <p14:creationId xmlns:p14="http://schemas.microsoft.com/office/powerpoint/2010/main" val="8778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i="1" dirty="0" smtClean="0"/>
              <a:t>CUP   FEEDING </a:t>
            </a:r>
            <a:endParaRPr lang="en-US" b="1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The baby-friendly  hospital Initiative guidelines  recommendation   </a:t>
            </a:r>
            <a:endParaRPr lang="fa-IR" sz="3200" dirty="0" smtClean="0"/>
          </a:p>
          <a:p>
            <a:pPr algn="ctr"/>
            <a:endParaRPr lang="en-US" sz="3200" dirty="0"/>
          </a:p>
        </p:txBody>
      </p:sp>
      <p:pic>
        <p:nvPicPr>
          <p:cNvPr id="7" name="Picture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4" b="16314"/>
          <a:stretch>
            <a:fillRect/>
          </a:stretch>
        </p:blipFill>
        <p:spPr>
          <a:xfrm>
            <a:off x="571473" y="2428868"/>
            <a:ext cx="3786213" cy="3150998"/>
          </a:xfrm>
        </p:spPr>
      </p:pic>
    </p:spTree>
    <p:extLst>
      <p:ext uri="{BB962C8B-B14F-4D97-AF65-F5344CB8AC3E}">
        <p14:creationId xmlns:p14="http://schemas.microsoft.com/office/powerpoint/2010/main" val="2803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b="1" dirty="0" smtClean="0"/>
              <a:t>Cup feeding</a:t>
            </a:r>
            <a:endParaRPr lang="fa-IR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714488"/>
            <a:ext cx="8229600" cy="3633267"/>
          </a:xfrm>
        </p:spPr>
        <p:txBody>
          <a:bodyPr/>
          <a:lstStyle/>
          <a:p>
            <a:pPr algn="l" rtl="0"/>
            <a:r>
              <a:rPr lang="en-US" dirty="0" smtClean="0"/>
              <a:t>USED MOSTLY IN PRETERM INFANTS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INFANTS WITH CLEFT LIP or PALATE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ONLY BE USED ON BABIES THAT ARE PAST 32 WKS. GA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23774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6572296" cy="796908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/>
              <a:t>How to cup feed Baby</a:t>
            </a:r>
            <a:endParaRPr lang="fa-IR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6942"/>
            <a:ext cx="8229600" cy="5473892"/>
          </a:xfrm>
        </p:spPr>
        <p:txBody>
          <a:bodyPr>
            <a:normAutofit fontScale="85000" lnSpcReduction="20000"/>
          </a:bodyPr>
          <a:lstStyle/>
          <a:p>
            <a:pPr algn="l" rtl="0"/>
            <a:r>
              <a:rPr lang="en-US" sz="2400" b="1" dirty="0" smtClean="0"/>
              <a:t>Use a small cup that holds just </a:t>
            </a:r>
            <a:r>
              <a:rPr lang="en-US" sz="2400" b="1" dirty="0" smtClean="0">
                <a:solidFill>
                  <a:srgbClr val="FF0000"/>
                </a:solidFill>
              </a:rPr>
              <a:t>1-2</a:t>
            </a:r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ounces </a:t>
            </a:r>
            <a:r>
              <a:rPr lang="en-US" sz="2400" b="1" dirty="0" smtClean="0"/>
              <a:t>of human milk or formula(medicine cup ,special cup).</a:t>
            </a:r>
          </a:p>
          <a:p>
            <a:pPr algn="l" rtl="0"/>
            <a:endParaRPr lang="en-US" sz="2400" b="1" dirty="0" smtClean="0"/>
          </a:p>
          <a:p>
            <a:pPr algn="l" rtl="0"/>
            <a:r>
              <a:rPr lang="en-US" sz="2400" b="1" dirty="0" smtClean="0"/>
              <a:t>Try to cup feed baby ,when he/she </a:t>
            </a:r>
            <a:r>
              <a:rPr lang="en-US" sz="2400" b="1" dirty="0" smtClean="0">
                <a:solidFill>
                  <a:srgbClr val="FF0000"/>
                </a:solidFill>
              </a:rPr>
              <a:t>is alert</a:t>
            </a:r>
            <a:r>
              <a:rPr lang="en-US" sz="2400" b="1" dirty="0" smtClean="0"/>
              <a:t>.</a:t>
            </a:r>
          </a:p>
          <a:p>
            <a:pPr algn="l" rtl="0"/>
            <a:endParaRPr lang="en-US" sz="2400" b="1" dirty="0" smtClean="0"/>
          </a:p>
          <a:p>
            <a:pPr algn="l" rtl="0"/>
            <a:r>
              <a:rPr lang="en-US" sz="2400" b="1" dirty="0" smtClean="0">
                <a:solidFill>
                  <a:srgbClr val="FF0000"/>
                </a:solidFill>
              </a:rPr>
              <a:t>Swaddle</a:t>
            </a:r>
            <a:r>
              <a:rPr lang="en-US" sz="2400" b="1" dirty="0" smtClean="0"/>
              <a:t> baby(cup is not knocked over).</a:t>
            </a:r>
          </a:p>
          <a:p>
            <a:pPr algn="l" rtl="0"/>
            <a:endParaRPr lang="en-US" sz="2400" b="1" dirty="0" smtClean="0"/>
          </a:p>
          <a:p>
            <a:pPr algn="l" rtl="0"/>
            <a:r>
              <a:rPr lang="en-US" sz="2400" b="1" dirty="0" smtClean="0"/>
              <a:t>Baby should be in an </a:t>
            </a:r>
            <a:r>
              <a:rPr lang="en-US" sz="2400" b="1" dirty="0" smtClean="0">
                <a:solidFill>
                  <a:srgbClr val="FF0000"/>
                </a:solidFill>
              </a:rPr>
              <a:t>upright</a:t>
            </a:r>
            <a:r>
              <a:rPr lang="en-US" sz="2400" b="1" dirty="0" smtClean="0"/>
              <a:t>  position.</a:t>
            </a:r>
          </a:p>
          <a:p>
            <a:pPr algn="l" rtl="0"/>
            <a:endParaRPr lang="en-US" sz="2400" b="1" dirty="0" smtClean="0"/>
          </a:p>
          <a:p>
            <a:pPr algn="l" rtl="0"/>
            <a:r>
              <a:rPr lang="en-US" sz="2400" b="1" dirty="0" smtClean="0"/>
              <a:t>Tuck </a:t>
            </a:r>
            <a:r>
              <a:rPr lang="en-US" sz="2400" b="1" dirty="0" smtClean="0">
                <a:solidFill>
                  <a:srgbClr val="FF0000"/>
                </a:solidFill>
              </a:rPr>
              <a:t>a small towel under baby's chin </a:t>
            </a:r>
            <a:r>
              <a:rPr lang="en-US" sz="2400" b="1" dirty="0" smtClean="0"/>
              <a:t>to absorb drips. </a:t>
            </a:r>
          </a:p>
          <a:p>
            <a:pPr algn="l" rtl="0"/>
            <a:endParaRPr lang="en-US" sz="2400" b="1" dirty="0" smtClean="0"/>
          </a:p>
          <a:p>
            <a:pPr algn="l" rtl="0"/>
            <a:r>
              <a:rPr lang="en-US" sz="2400" b="1" dirty="0" smtClean="0"/>
              <a:t>Fill the </a:t>
            </a:r>
            <a:r>
              <a:rPr lang="en-US" sz="2400" b="1" dirty="0" smtClean="0">
                <a:solidFill>
                  <a:srgbClr val="FF0000"/>
                </a:solidFill>
              </a:rPr>
              <a:t>cup half full </a:t>
            </a:r>
            <a:r>
              <a:rPr lang="en-US" sz="2400" b="1" dirty="0" smtClean="0"/>
              <a:t>with breast milk or formula.</a:t>
            </a:r>
          </a:p>
          <a:p>
            <a:pPr algn="l" rtl="0"/>
            <a:endParaRPr lang="en-US" sz="2400" b="1" dirty="0" smtClean="0"/>
          </a:p>
          <a:p>
            <a:pPr algn="l" rtl="0"/>
            <a:r>
              <a:rPr lang="en-US" sz="2400" b="1" dirty="0" smtClean="0"/>
              <a:t>Fill several cups(</a:t>
            </a:r>
            <a:r>
              <a:rPr lang="en-US" sz="2400" b="1" dirty="0" smtClean="0">
                <a:solidFill>
                  <a:srgbClr val="FF0000"/>
                </a:solidFill>
              </a:rPr>
              <a:t>don’t interrupt the rhythm</a:t>
            </a:r>
            <a:r>
              <a:rPr lang="en-US" sz="2400" b="1" dirty="0" smtClean="0"/>
              <a:t>)</a:t>
            </a:r>
          </a:p>
          <a:p>
            <a:pPr algn="l" rtl="0">
              <a:buNone/>
            </a:pPr>
            <a:endParaRPr lang="en-US" sz="2400" b="1" dirty="0" smtClean="0"/>
          </a:p>
          <a:p>
            <a:pPr algn="l" rtl="0"/>
            <a:r>
              <a:rPr lang="en-US" sz="2400" b="1" dirty="0" smtClean="0"/>
              <a:t>Tip the cup so that the milk only touches baby's lip.</a:t>
            </a:r>
          </a:p>
          <a:p>
            <a:pPr algn="l" rtl="0"/>
            <a:endParaRPr lang="en-US" sz="2400" b="1" dirty="0" smtClean="0"/>
          </a:p>
          <a:p>
            <a:pPr algn="l" rtl="0"/>
            <a:r>
              <a:rPr lang="en-US" sz="2400" b="1" i="1" u="sng" dirty="0" smtClean="0">
                <a:solidFill>
                  <a:srgbClr val="FF0000"/>
                </a:solidFill>
              </a:rPr>
              <a:t>DON’T POUR THE MILK INTO BABYS MOUTH.</a:t>
            </a:r>
            <a:endParaRPr lang="fa-IR" sz="2400" b="1" i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74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/>
              <a:t>HOW TO CUP FEED BABY  </a:t>
            </a:r>
            <a:r>
              <a:rPr lang="en-US" sz="2400" b="1" i="1" dirty="0" smtClean="0">
                <a:solidFill>
                  <a:srgbClr val="FF0000"/>
                </a:solidFill>
              </a:rPr>
              <a:t>(CONT.)</a:t>
            </a:r>
            <a:endParaRPr lang="fa-IR" sz="3600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857364"/>
            <a:ext cx="8229600" cy="1785950"/>
          </a:xfrm>
        </p:spPr>
        <p:txBody>
          <a:bodyPr>
            <a:normAutofit/>
          </a:bodyPr>
          <a:lstStyle/>
          <a:p>
            <a:pPr algn="l" rtl="0"/>
            <a:r>
              <a:rPr lang="en-US" sz="2400" b="1" dirty="0" smtClean="0"/>
              <a:t>Baby should </a:t>
            </a:r>
            <a:r>
              <a:rPr lang="en-US" sz="2400" b="1" dirty="0" smtClean="0">
                <a:solidFill>
                  <a:srgbClr val="FF0000"/>
                </a:solidFill>
              </a:rPr>
              <a:t>lap or sip at the milk</a:t>
            </a:r>
            <a:r>
              <a:rPr lang="en-US" sz="2400" b="1" dirty="0" smtClean="0"/>
              <a:t>.</a:t>
            </a:r>
          </a:p>
          <a:p>
            <a:pPr algn="l" rtl="0"/>
            <a:r>
              <a:rPr lang="en-US" sz="2400" b="1" dirty="0" smtClean="0">
                <a:solidFill>
                  <a:srgbClr val="FF0000"/>
                </a:solidFill>
              </a:rPr>
              <a:t>Stop to burp </a:t>
            </a:r>
            <a:r>
              <a:rPr lang="en-US" sz="2400" b="1" dirty="0" smtClean="0"/>
              <a:t>baby every few minutes.</a:t>
            </a:r>
          </a:p>
          <a:p>
            <a:pPr algn="l" rtl="0"/>
            <a:endParaRPr lang="en-US" sz="2400" b="1" dirty="0" smtClean="0"/>
          </a:p>
          <a:p>
            <a:pPr algn="l" rtl="0"/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66218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Cup feeding                                     </a:t>
            </a:r>
            <a:endParaRPr lang="fa-IR" sz="2400" dirty="0">
              <a:solidFill>
                <a:srgbClr val="FF0000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7" b="770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2400" b="1" dirty="0" smtClean="0"/>
              <a:t> Upright position  &amp;  head support   </a:t>
            </a:r>
            <a:endParaRPr lang="fa-IR" sz="2400" b="1" dirty="0"/>
          </a:p>
        </p:txBody>
      </p:sp>
    </p:spTree>
    <p:extLst>
      <p:ext uri="{BB962C8B-B14F-4D97-AF65-F5344CB8AC3E}">
        <p14:creationId xmlns:p14="http://schemas.microsoft.com/office/powerpoint/2010/main" val="408324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43758" cy="72547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/>
              <a:t>CUP FEEDING </a:t>
            </a:r>
            <a:r>
              <a:rPr lang="en-US" sz="3200" b="1" i="1" dirty="0" smtClean="0">
                <a:solidFill>
                  <a:srgbClr val="FF0000"/>
                </a:solidFill>
              </a:rPr>
              <a:t>(</a:t>
            </a:r>
            <a:r>
              <a:rPr lang="en-US" sz="3200" b="1" i="1" u="sng" dirty="0" smtClean="0">
                <a:solidFill>
                  <a:srgbClr val="FF0000"/>
                </a:solidFill>
              </a:rPr>
              <a:t>ADVANTAGES</a:t>
            </a:r>
            <a:r>
              <a:rPr lang="en-US" sz="3200" b="1" i="1" dirty="0" smtClean="0">
                <a:solidFill>
                  <a:srgbClr val="FF0000"/>
                </a:solidFill>
              </a:rPr>
              <a:t>)</a:t>
            </a:r>
            <a:endParaRPr lang="fa-IR" sz="3600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572164"/>
          </a:xfrm>
        </p:spPr>
        <p:txBody>
          <a:bodyPr>
            <a:normAutofit fontScale="77500" lnSpcReduction="20000"/>
          </a:bodyPr>
          <a:lstStyle/>
          <a:p>
            <a:pPr algn="l" rtl="0"/>
            <a:r>
              <a:rPr lang="en-US" dirty="0" smtClean="0"/>
              <a:t>LESS Regurgitation</a:t>
            </a:r>
          </a:p>
          <a:p>
            <a:pPr algn="l" rtl="0"/>
            <a:r>
              <a:rPr lang="en-US" dirty="0" smtClean="0"/>
              <a:t>Less colic symptoms</a:t>
            </a:r>
          </a:p>
          <a:p>
            <a:pPr algn="l" rtl="0"/>
            <a:r>
              <a:rPr lang="en-US" dirty="0" smtClean="0"/>
              <a:t>Better weight gain</a:t>
            </a:r>
          </a:p>
          <a:p>
            <a:pPr algn="l" rtl="0"/>
            <a:r>
              <a:rPr lang="en-US" dirty="0" smtClean="0"/>
              <a:t>Easily learnt skill for an infant</a:t>
            </a:r>
          </a:p>
          <a:p>
            <a:pPr algn="l" rtl="0"/>
            <a:r>
              <a:rPr lang="en-US" dirty="0" smtClean="0"/>
              <a:t>Provides more appropriate movement of mouth and jaw compared to bottle feeding</a:t>
            </a:r>
          </a:p>
          <a:p>
            <a:pPr algn="l" rtl="0"/>
            <a:r>
              <a:rPr lang="en-US" dirty="0" smtClean="0"/>
              <a:t>Less time- consuming</a:t>
            </a:r>
          </a:p>
          <a:p>
            <a:pPr algn="l" rtl="0"/>
            <a:r>
              <a:rPr lang="en-US" dirty="0" smtClean="0"/>
              <a:t>No nipple confusion</a:t>
            </a:r>
          </a:p>
          <a:p>
            <a:pPr algn="l" rtl="0"/>
            <a:r>
              <a:rPr lang="en-US" dirty="0" smtClean="0"/>
              <a:t>Decreases the need for gavage feeding after 32wks</a:t>
            </a:r>
          </a:p>
          <a:p>
            <a:pPr algn="l" rtl="0"/>
            <a:r>
              <a:rPr lang="en-US" dirty="0" smtClean="0"/>
              <a:t>Provide more social stimulation compared to bottle feeding</a:t>
            </a:r>
          </a:p>
          <a:p>
            <a:pPr algn="l" rtl="0"/>
            <a:r>
              <a:rPr lang="en-US" dirty="0" smtClean="0"/>
              <a:t>Less stressful for the baby</a:t>
            </a:r>
          </a:p>
          <a:p>
            <a:pPr algn="l" rtl="0"/>
            <a:r>
              <a:rPr lang="en-US" dirty="0" smtClean="0"/>
              <a:t>Can be done by the whole family</a:t>
            </a:r>
          </a:p>
          <a:p>
            <a:pPr algn="l" rtl="0"/>
            <a:r>
              <a:rPr lang="en-US" dirty="0" smtClean="0"/>
              <a:t>Baby feeding cups are inexpensive and easy to use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406460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b="1" dirty="0" smtClean="0"/>
              <a:t>CUP FEEDING </a:t>
            </a:r>
            <a:r>
              <a:rPr lang="en-US" sz="3200" b="1" i="1" dirty="0" smtClean="0">
                <a:solidFill>
                  <a:srgbClr val="FF0000"/>
                </a:solidFill>
              </a:rPr>
              <a:t>(</a:t>
            </a:r>
            <a:r>
              <a:rPr lang="en-US" sz="3200" b="1" i="1" u="sng" dirty="0" smtClean="0">
                <a:solidFill>
                  <a:srgbClr val="FF0000"/>
                </a:solidFill>
              </a:rPr>
              <a:t>DISADVANTAGES</a:t>
            </a:r>
            <a:r>
              <a:rPr lang="en-US" sz="3200" b="1" i="1" dirty="0" smtClean="0">
                <a:solidFill>
                  <a:srgbClr val="FF0000"/>
                </a:solidFill>
              </a:rPr>
              <a:t>)</a:t>
            </a:r>
            <a:endParaRPr lang="fa-IR" sz="3600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Newborn might learn to prefer the cup over breastfeeding.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It does not cater for the </a:t>
            </a:r>
            <a:r>
              <a:rPr lang="en-US" dirty="0" err="1" smtClean="0"/>
              <a:t>baby,s</a:t>
            </a:r>
            <a:r>
              <a:rPr lang="en-US" dirty="0" smtClean="0"/>
              <a:t> need to suck.</a:t>
            </a:r>
          </a:p>
          <a:p>
            <a:pPr marL="0" indent="0" algn="l" rtl="0">
              <a:buNone/>
            </a:pPr>
            <a:endParaRPr lang="en-US" dirty="0" smtClean="0"/>
          </a:p>
          <a:p>
            <a:pPr algn="l" rtl="0"/>
            <a:r>
              <a:rPr lang="en-US" dirty="0" smtClean="0"/>
              <a:t>Danger of aspirating milk.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56012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CUP  feeding</a:t>
            </a:r>
            <a:endParaRPr lang="fa-IR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67117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Cup  feeding</a:t>
            </a:r>
            <a:endParaRPr lang="fa-IR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" r="6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6633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82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2822</Template>
  <TotalTime>5580</TotalTime>
  <Words>1041</Words>
  <Application>Microsoft Office PowerPoint</Application>
  <PresentationFormat>On-screen Show (4:3)</PresentationFormat>
  <Paragraphs>221</Paragraphs>
  <Slides>113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113</vt:i4>
      </vt:variant>
    </vt:vector>
  </HeadingPairs>
  <TitlesOfParts>
    <vt:vector size="121" baseType="lpstr">
      <vt:lpstr>Adobe Garamond Pro Bold</vt:lpstr>
      <vt:lpstr>Arial</vt:lpstr>
      <vt:lpstr>B Karim</vt:lpstr>
      <vt:lpstr>B Nazanin</vt:lpstr>
      <vt:lpstr>Calibri</vt:lpstr>
      <vt:lpstr>Forte</vt:lpstr>
      <vt:lpstr>Times New Roman</vt:lpstr>
      <vt:lpstr>2822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Breastfeeding challenges  &amp; the preterm mother-infant Dyad</vt:lpstr>
      <vt:lpstr>1- LOW PREVALENCE OF BREASTFEEDING IS A MAJOR PROBLEM ACROSS THE GLOBE.  2- WORLDWIDE, ONLY 34 PERCENT OF INFANTS LESS THAN 6 MONTH ARE EXCLUSIVE BREASTFED.  3- ALTERNATIVE METHODS OF ENTERAL FEEDING  ( GASTRIC TUBE ,CUP ,BOTTLE,...)ARE IN USE  TO FEED INFANTS WHO ARE UNABLE BREASTFED.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BREAST  FEEDING     IS THE BEST WAY OF FEEDING NEWBORN INFANTS</vt:lpstr>
      <vt:lpstr>PowerPoint Presentation</vt:lpstr>
      <vt:lpstr>PowerPoint Presentation</vt:lpstr>
      <vt:lpstr>PowerPoint Presentation</vt:lpstr>
      <vt:lpstr>FEEDING OF PRETERM INFANTS</vt:lpstr>
      <vt:lpstr>FEEDING PROBLEMS IN PRETERM INFANT</vt:lpstr>
      <vt:lpstr>PHYSIOLOGY  &amp;  PATHOPHYSIOLOGY</vt:lpstr>
      <vt:lpstr>FEEDING  IN PRETERMS (GOALS)</vt:lpstr>
      <vt:lpstr>FEEDING  PROTOCOL</vt:lpstr>
      <vt:lpstr>Feeding in preterm infants</vt:lpstr>
      <vt:lpstr>GAVAGE  FEEDING</vt:lpstr>
      <vt:lpstr>HELPFUL  HINTS  (GAVAGE)</vt:lpstr>
      <vt:lpstr>          Feeding  tubes (side hole) F5 &amp; F8</vt:lpstr>
      <vt:lpstr>What  equipment  is needed  for fixation a NG tube(gavage )          </vt:lpstr>
      <vt:lpstr>How do I put in a feeding tube ?                       </vt:lpstr>
      <vt:lpstr>How do I give  a gavage feeding ?           </vt:lpstr>
      <vt:lpstr>Gavage  feeding  -  bolus feeding                               </vt:lpstr>
      <vt:lpstr>Gavage feeding - Continuous  feeding                        </vt:lpstr>
      <vt:lpstr>WHAT ARE THE POSSIBLE PROBLEMS ?</vt:lpstr>
      <vt:lpstr>FINGER  FEEDING </vt:lpstr>
      <vt:lpstr>Finger feeding</vt:lpstr>
      <vt:lpstr>HOW TO FINGER FEED</vt:lpstr>
      <vt:lpstr>Syringe feeding – finger feeding</vt:lpstr>
      <vt:lpstr>Syringe feeding                              </vt:lpstr>
      <vt:lpstr>Finger  feeding</vt:lpstr>
      <vt:lpstr>Finger  feeding</vt:lpstr>
      <vt:lpstr>Finger feeding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CUP   FEEDING </vt:lpstr>
      <vt:lpstr>Cup feeding</vt:lpstr>
      <vt:lpstr>How to cup feed Baby</vt:lpstr>
      <vt:lpstr>HOW TO CUP FEED BABY  (CONT.)</vt:lpstr>
      <vt:lpstr>Cup feeding                                     </vt:lpstr>
      <vt:lpstr>CUP FEEDING (ADVANTAGES)</vt:lpstr>
      <vt:lpstr>CUP FEEDING (DISADVANTAGES)</vt:lpstr>
      <vt:lpstr>CUP  feeding</vt:lpstr>
      <vt:lpstr>Cup  feeding</vt:lpstr>
      <vt:lpstr>Historical   Cup</vt:lpstr>
      <vt:lpstr>Supplemental  Nutrition System</vt:lpstr>
      <vt:lpstr>SUPPLEMENTING  WHILE  BREASTFEEDING</vt:lpstr>
      <vt:lpstr>SNS</vt:lpstr>
      <vt:lpstr>TO  USE  A  SUPPLEMENTER</vt:lpstr>
      <vt:lpstr>Supplemental  nutrition sys. (SNS)</vt:lpstr>
      <vt:lpstr>SNS                                         </vt:lpstr>
      <vt:lpstr>SNS INDICATIONS </vt:lpstr>
      <vt:lpstr>HOW TO USE AN SNS</vt:lpstr>
      <vt:lpstr>SNS ADVANTAGES</vt:lpstr>
      <vt:lpstr>OTHER  ALTERNATIVE FEEDING METHODS</vt:lpstr>
      <vt:lpstr>  تشکر از توجه شما</vt:lpstr>
      <vt:lpstr>HABERMAN FEEDER </vt:lpstr>
      <vt:lpstr> 1-Teat, inserted into the baby's mouth.  2-Teat, this part is used to gently squeeze the milk into the baby's mouth and to keep the teat filled with milk.  3-Flexible part of the valve.   4-Ring to keep the teat and valve.  5-Standard sized baby  bottle.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Arash Malakian MD</dc:title>
  <dc:creator>sara</dc:creator>
  <cp:lastModifiedBy>moradi</cp:lastModifiedBy>
  <cp:revision>272</cp:revision>
  <dcterms:created xsi:type="dcterms:W3CDTF">2016-11-22T10:36:37Z</dcterms:created>
  <dcterms:modified xsi:type="dcterms:W3CDTF">2024-01-26T17:17:01Z</dcterms:modified>
</cp:coreProperties>
</file>